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19"/>
  </p:notesMasterIdLst>
  <p:sldIdLst>
    <p:sldId id="256" r:id="rId3"/>
    <p:sldId id="293" r:id="rId4"/>
    <p:sldId id="303" r:id="rId5"/>
    <p:sldId id="304" r:id="rId6"/>
    <p:sldId id="294" r:id="rId7"/>
    <p:sldId id="302" r:id="rId8"/>
    <p:sldId id="306" r:id="rId9"/>
    <p:sldId id="296" r:id="rId10"/>
    <p:sldId id="297" r:id="rId11"/>
    <p:sldId id="300" r:id="rId12"/>
    <p:sldId id="301" r:id="rId13"/>
    <p:sldId id="305" r:id="rId14"/>
    <p:sldId id="307" r:id="rId15"/>
    <p:sldId id="308" r:id="rId16"/>
    <p:sldId id="309" r:id="rId17"/>
    <p:sldId id="31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76478-91DA-48D6-A614-19810906D2AF}" type="datetimeFigureOut">
              <a:rPr lang="en-US" smtClean="0"/>
              <a:t>07/10/2023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D0424-A546-4F93-8E9D-EF315171456E}" type="slidenum">
              <a:rPr lang="en-US" smtClean="0"/>
              <a:t>‹#›</a:t>
            </a:fld>
            <a:endParaRPr lang="en-US"/>
          </a:p>
        </p:txBody>
      </p:sp>
    </p:spTree>
    <p:extLst>
      <p:ext uri="{BB962C8B-B14F-4D97-AF65-F5344CB8AC3E}">
        <p14:creationId xmlns:p14="http://schemas.microsoft.com/office/powerpoint/2010/main" val="397719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877096-4559-466D-B0B4-01C4F3D0FDD1}" type="datetimeFigureOut">
              <a:rPr lang="en-US" smtClean="0"/>
              <a:t>07/10/2023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00256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77096-4559-466D-B0B4-01C4F3D0FDD1}" type="datetimeFigureOut">
              <a:rPr lang="en-US" smtClean="0"/>
              <a:t>07/10/2023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12629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877096-4559-466D-B0B4-01C4F3D0FDD1}" type="datetimeFigureOut">
              <a:rPr lang="en-US" smtClean="0"/>
              <a:t>07/10/2023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783661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877096-4559-466D-B0B4-01C4F3D0FDD1}" type="datetimeFigureOut">
              <a:rPr lang="en-US" smtClean="0"/>
              <a:t>07/10/2023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3438159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877096-4559-466D-B0B4-01C4F3D0FDD1}" type="datetimeFigureOut">
              <a:rPr lang="en-US" smtClean="0"/>
              <a:t>07/10/2023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4510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877096-4559-466D-B0B4-01C4F3D0FDD1}" type="datetimeFigureOut">
              <a:rPr lang="en-US" smtClean="0"/>
              <a:t>07/10/2023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4250560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77096-4559-466D-B0B4-01C4F3D0FDD1}" type="datetimeFigureOut">
              <a:rPr lang="en-US" smtClean="0"/>
              <a:t>07/10/2023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1527983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77096-4559-466D-B0B4-01C4F3D0FDD1}" type="datetimeFigureOut">
              <a:rPr lang="en-US" smtClean="0"/>
              <a:t>07/10/2023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331637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77096-4559-466D-B0B4-01C4F3D0FDD1}" type="datetimeFigureOut">
              <a:rPr lang="en-US" smtClean="0"/>
              <a:t>07/10/2023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990375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77096-4559-466D-B0B4-01C4F3D0FDD1}" type="datetimeFigureOut">
              <a:rPr lang="en-US" smtClean="0"/>
              <a:t>07/10/2023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67500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77096-4559-466D-B0B4-01C4F3D0FDD1}" type="datetimeFigureOut">
              <a:rPr lang="en-US" smtClean="0"/>
              <a:t>07/10/2023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20767-C081-4A1D-BBAF-554B9837D8E3}" type="slidenum">
              <a:rPr lang="en-US" smtClean="0"/>
              <a:t>‹#›</a:t>
            </a:fld>
            <a:endParaRPr lang="en-US"/>
          </a:p>
        </p:txBody>
      </p:sp>
    </p:spTree>
    <p:extLst>
      <p:ext uri="{BB962C8B-B14F-4D97-AF65-F5344CB8AC3E}">
        <p14:creationId xmlns:p14="http://schemas.microsoft.com/office/powerpoint/2010/main" val="2416726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rgbClr val="4B0082"/>
        </a:solidFill>
        <a:effectLst/>
      </p:bgPr>
    </p:bg>
    <p:spTree>
      <p:nvGrpSpPr>
        <p:cNvPr id="1" name=""/>
        <p:cNvGrpSpPr/>
        <p:nvPr/>
      </p:nvGrpSpPr>
      <p:grpSpPr>
        <a:xfrm>
          <a:off x="0" y="0"/>
          <a:ext cx="0" cy="0"/>
          <a:chOff x="0" y="0"/>
          <a:chExt cx="0" cy="0"/>
        </a:xfrm>
      </p:grpSpPr>
      <p:sp>
        <p:nvSpPr>
          <p:cNvPr id="305154" name="Text Placeholder 7"/>
          <p:cNvSpPr>
            <a:spLocks noGrp="1"/>
          </p:cNvSpPr>
          <p:nvPr>
            <p:ph type="subTitle" idx="1"/>
          </p:nvPr>
        </p:nvSpPr>
        <p:spPr bwMode="invGray">
          <a:xfrm>
            <a:off x="1709270" y="3900488"/>
            <a:ext cx="7841129" cy="366712"/>
          </a:xfrm>
          <a:prstGeom prst="rect">
            <a:avLst/>
          </a:prstGeom>
        </p:spPr>
        <p:txBody>
          <a:bodyPr>
            <a:spAutoFit/>
          </a:bodyPr>
          <a:lstStyle>
            <a:lvl1pPr marL="0" indent="0">
              <a:buFontTx/>
              <a:buNone/>
              <a:defRPr sz="1800" b="0" smtClean="0">
                <a:solidFill>
                  <a:schemeClr val="bg1"/>
                </a:solidFill>
                <a:latin typeface="Arial" charset="0"/>
              </a:defRPr>
            </a:lvl1pPr>
          </a:lstStyle>
          <a:p>
            <a:r>
              <a:rPr lang="en-US"/>
              <a:t>Click to edit Master subtitle style</a:t>
            </a:r>
            <a:endParaRPr lang="en-US" dirty="0"/>
          </a:p>
        </p:txBody>
      </p:sp>
      <p:sp>
        <p:nvSpPr>
          <p:cNvPr id="305156" name="Rectangle 5"/>
          <p:cNvSpPr>
            <a:spLocks noGrp="1" noChangeArrowheads="1"/>
          </p:cNvSpPr>
          <p:nvPr>
            <p:ph type="ctrTitle"/>
          </p:nvPr>
        </p:nvSpPr>
        <p:spPr bwMode="invGray">
          <a:xfrm>
            <a:off x="1709270" y="2286000"/>
            <a:ext cx="7841129" cy="1231106"/>
          </a:xfrm>
          <a:prstGeom prst="rect">
            <a:avLst/>
          </a:prstGeom>
        </p:spPr>
        <p:txBody>
          <a:bodyPr anchor="b">
            <a:noAutofit/>
          </a:bodyPr>
          <a:lstStyle>
            <a:lvl1pPr>
              <a:defRPr sz="4000" smtClean="0">
                <a:latin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3104704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079399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76201"/>
            <a:ext cx="12192000" cy="380999"/>
          </a:xfrm>
          <a:prstGeom prst="rect">
            <a:avLst/>
          </a:prstGeom>
        </p:spPr>
        <p:txBody>
          <a:bodyPr/>
          <a:lstStyle/>
          <a:p>
            <a:r>
              <a:rPr lang="en-US" dirty="0"/>
              <a:t>Click to edit Master title style</a:t>
            </a:r>
          </a:p>
        </p:txBody>
      </p:sp>
      <p:sp>
        <p:nvSpPr>
          <p:cNvPr id="7" name="Text Placeholder 7"/>
          <p:cNvSpPr>
            <a:spLocks noGrp="1"/>
          </p:cNvSpPr>
          <p:nvPr>
            <p:ph type="body" sz="quarter" idx="13"/>
          </p:nvPr>
        </p:nvSpPr>
        <p:spPr>
          <a:xfrm>
            <a:off x="0" y="609600"/>
            <a:ext cx="12192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034828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877096-4559-466D-B0B4-01C4F3D0FDD1}" type="datetimeFigureOut">
              <a:rPr lang="en-US" smtClean="0"/>
              <a:t>07/10/2023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920767-C081-4A1D-BBAF-554B9837D8E3}" type="slidenum">
              <a:rPr lang="en-US" smtClean="0"/>
              <a:t>‹#›</a:t>
            </a:fld>
            <a:endParaRPr lang="en-US"/>
          </a:p>
        </p:txBody>
      </p:sp>
    </p:spTree>
    <p:extLst>
      <p:ext uri="{BB962C8B-B14F-4D97-AF65-F5344CB8AC3E}">
        <p14:creationId xmlns:p14="http://schemas.microsoft.com/office/powerpoint/2010/main" val="3952750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1"/>
            <a:ext cx="12192000" cy="500063"/>
          </a:xfrm>
          <a:prstGeom prst="rect">
            <a:avLst/>
          </a:prstGeom>
          <a:solidFill>
            <a:srgbClr val="4B0082"/>
          </a:solid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7" name="Rectangle 27"/>
          <p:cNvSpPr>
            <a:spLocks noChangeArrowheads="1"/>
          </p:cNvSpPr>
          <p:nvPr/>
        </p:nvSpPr>
        <p:spPr bwMode="auto">
          <a:xfrm flipV="1">
            <a:off x="0" y="6572250"/>
            <a:ext cx="12192000" cy="304800"/>
          </a:xfrm>
          <a:prstGeom prst="rect">
            <a:avLst/>
          </a:prstGeom>
          <a:solidFill>
            <a:srgbClr val="BEBEBE"/>
          </a:solidFill>
          <a:ln>
            <a:noFill/>
          </a:ln>
        </p:spPr>
        <p:txBody>
          <a:bodyPr rot="10800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defRPr/>
            </a:pPr>
            <a:endParaRPr lang="en-US" altLang="en-US" sz="1800">
              <a:solidFill>
                <a:srgbClr val="FFFFFF"/>
              </a:solidFill>
              <a:latin typeface="Calibri" panose="020F0502020204030204" pitchFamily="34" charset="0"/>
            </a:endParaRPr>
          </a:p>
        </p:txBody>
      </p:sp>
      <p:sp>
        <p:nvSpPr>
          <p:cNvPr id="1028" name="Slide Number Placeholder 5"/>
          <p:cNvSpPr txBox="1">
            <a:spLocks/>
          </p:cNvSpPr>
          <p:nvPr/>
        </p:nvSpPr>
        <p:spPr bwMode="auto">
          <a:xfrm>
            <a:off x="11620501" y="6572250"/>
            <a:ext cx="571500" cy="293688"/>
          </a:xfrm>
          <a:prstGeom prst="rect">
            <a:avLst/>
          </a:prstGeom>
          <a:no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defRPr/>
            </a:pPr>
            <a:fld id="{A09789EA-469C-4620-B788-F2E03DE8049B}" type="slidenum">
              <a:rPr lang="en-US" altLang="en-US" sz="800" smtClean="0">
                <a:solidFill>
                  <a:srgbClr val="000000"/>
                </a:solidFill>
              </a:rPr>
              <a:pPr algn="r" fontAlgn="base">
                <a:spcBef>
                  <a:spcPct val="0"/>
                </a:spcBef>
                <a:spcAft>
                  <a:spcPct val="0"/>
                </a:spcAft>
                <a:defRPr/>
              </a:pPr>
              <a:t>‹#›</a:t>
            </a:fld>
            <a:endParaRPr lang="en-US" altLang="en-US" sz="800" smtClean="0">
              <a:solidFill>
                <a:srgbClr val="000000"/>
              </a:solidFill>
            </a:endParaRPr>
          </a:p>
        </p:txBody>
      </p:sp>
    </p:spTree>
    <p:extLst>
      <p:ext uri="{BB962C8B-B14F-4D97-AF65-F5344CB8AC3E}">
        <p14:creationId xmlns:p14="http://schemas.microsoft.com/office/powerpoint/2010/main" val="289097413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hf sldNum="0" hdr="0" ftr="0" dt="0"/>
  <p:txStyles>
    <p:title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93377" y="1272989"/>
            <a:ext cx="10932458" cy="32452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pPr>
            <a:r>
              <a:rPr lang="en-US" altLang="en-US" sz="2800" b="1" dirty="0" smtClean="0">
                <a:latin typeface="Times New Roman" panose="02020603050405020304" pitchFamily="18" charset="0"/>
                <a:cs typeface="Times New Roman" panose="02020603050405020304" pitchFamily="18" charset="0"/>
              </a:rPr>
              <a:t>Unit III-</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Understanding Harmony in the Human Being - Harmony in Myself!</a:t>
            </a: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Co-existence of the sentient ‘I’ and the material ‘Body’, Understanding the needs of Self (‘I’) and ‘Body’, Understanding the Body as an instrument of ‘I’, Understanding the characteristics and activities of ‘I’ and harmony in ‘I’, Understanding the harmony of I with the Body: programs to ensure </a:t>
            </a:r>
            <a:r>
              <a:rPr lang="en-US" sz="2800" dirty="0" err="1">
                <a:latin typeface="Times New Roman" panose="02020603050405020304" pitchFamily="18" charset="0"/>
                <a:cs typeface="Times New Roman" panose="02020603050405020304" pitchFamily="18" charset="0"/>
              </a:rPr>
              <a:t>Sanyam</a:t>
            </a:r>
            <a:r>
              <a:rPr lang="en-US" sz="2800" dirty="0">
                <a:latin typeface="Times New Roman" panose="02020603050405020304" pitchFamily="18" charset="0"/>
                <a:cs typeface="Times New Roman" panose="02020603050405020304" pitchFamily="18" charset="0"/>
              </a:rPr>
              <a:t> and Health.	</a:t>
            </a:r>
            <a:endParaRPr lang="en-US" alt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2289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1752600" y="990600"/>
            <a:ext cx="8763000" cy="4648200"/>
          </a:xfrm>
          <a:solidFill>
            <a:schemeClr val="bg1"/>
          </a:solidFill>
        </p:spPr>
        <p:txBody>
          <a:bodyPr/>
          <a:lstStyle/>
          <a:p>
            <a:pPr>
              <a:defRPr/>
            </a:pPr>
            <a:r>
              <a:rPr b="1" dirty="0">
                <a:latin typeface="Times New Roman" panose="02020603050405020304" pitchFamily="18" charset="0"/>
                <a:cs typeface="Times New Roman" panose="02020603050405020304" pitchFamily="18" charset="0"/>
              </a:rPr>
              <a:t>Why should I study myself? / Getting to know the activities in the Self(“I”):</a:t>
            </a:r>
          </a:p>
          <a:p>
            <a:pPr marL="0" indent="0" algn="just">
              <a:buNone/>
              <a:defRPr/>
            </a:pPr>
            <a:r>
              <a:rPr dirty="0">
                <a:latin typeface="Times New Roman" panose="02020603050405020304" pitchFamily="18" charset="0"/>
                <a:cs typeface="Times New Roman" panose="02020603050405020304" pitchFamily="18" charset="0"/>
              </a:rPr>
              <a:t>We spend most of our time ‘with’ ourselves, ‘in’ ourselves but we spend most of our time thinking about other things and neglect ourselves. </a:t>
            </a:r>
          </a:p>
          <a:p>
            <a:pPr marL="0" indent="0" algn="just">
              <a:buNone/>
              <a:defRPr/>
            </a:pPr>
            <a:endParaRPr dirty="0">
              <a:latin typeface="Times New Roman" panose="02020603050405020304" pitchFamily="18" charset="0"/>
              <a:cs typeface="Times New Roman" panose="02020603050405020304" pitchFamily="18" charset="0"/>
            </a:endParaRPr>
          </a:p>
          <a:p>
            <a:pPr marL="0" indent="0" algn="just">
              <a:buNone/>
              <a:defRPr/>
            </a:pPr>
            <a:r>
              <a:rPr dirty="0">
                <a:latin typeface="Times New Roman" panose="02020603050405020304" pitchFamily="18" charset="0"/>
                <a:cs typeface="Times New Roman" panose="02020603050405020304" pitchFamily="18" charset="0"/>
              </a:rPr>
              <a:t>The Self (I) is the basis of everything we do. All our desires, expectations, thoughts, feelings, understanding etc. come from the “I”. </a:t>
            </a:r>
          </a:p>
          <a:p>
            <a:pPr marL="0" indent="0" algn="just">
              <a:buNone/>
              <a:defRPr/>
            </a:pPr>
            <a:endParaRPr dirty="0">
              <a:latin typeface="Times New Roman" panose="02020603050405020304" pitchFamily="18" charset="0"/>
              <a:cs typeface="Times New Roman" panose="02020603050405020304" pitchFamily="18" charset="0"/>
            </a:endParaRPr>
          </a:p>
          <a:p>
            <a:pPr marL="0" indent="0" algn="just">
              <a:buNone/>
              <a:defRPr/>
            </a:pPr>
            <a:r>
              <a:rPr dirty="0">
                <a:latin typeface="Times New Roman" panose="02020603050405020304" pitchFamily="18" charset="0"/>
                <a:cs typeface="Times New Roman" panose="02020603050405020304" pitchFamily="18" charset="0"/>
              </a:rPr>
              <a:t>Studying our “Self” helps us to have more clarity about ourselves and makes us confident. It develops our understanding and helps in building good relationships with everyone. It also helps us to understand our program better.</a:t>
            </a:r>
          </a:p>
        </p:txBody>
      </p:sp>
    </p:spTree>
    <p:extLst>
      <p:ext uri="{BB962C8B-B14F-4D97-AF65-F5344CB8AC3E}">
        <p14:creationId xmlns:p14="http://schemas.microsoft.com/office/powerpoint/2010/main" val="402949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19634" y="977153"/>
            <a:ext cx="11613777" cy="5195047"/>
          </a:xfrm>
          <a:solidFill>
            <a:schemeClr val="bg1"/>
          </a:solidFill>
        </p:spPr>
        <p:txBody>
          <a:bodyPr>
            <a:noAutofit/>
          </a:bodyPr>
          <a:lstStyle/>
          <a:p>
            <a:pPr algn="just"/>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human being is the co-existence of ‘I’ and the body, and there is exchange of </a:t>
            </a:r>
            <a:r>
              <a:rPr lang="en-US" sz="2000" dirty="0" smtClean="0">
                <a:latin typeface="Times New Roman" panose="02020603050405020304" pitchFamily="18" charset="0"/>
                <a:cs typeface="Times New Roman" panose="02020603050405020304" pitchFamily="18" charset="0"/>
              </a:rPr>
              <a:t>information between </a:t>
            </a:r>
            <a:r>
              <a:rPr lang="en-US" sz="2000" dirty="0">
                <a:latin typeface="Times New Roman" panose="02020603050405020304" pitchFamily="18" charset="0"/>
                <a:cs typeface="Times New Roman" panose="02020603050405020304" pitchFamily="18" charset="0"/>
              </a:rPr>
              <a:t>the two, i.e. ‘I’ and body exist together and are related. There is a flow of information from‘I’ to the body and from body to the ‘I’. We can make this distinction between the self and the </a:t>
            </a:r>
            <a:r>
              <a:rPr lang="en-US" sz="2000" dirty="0" smtClean="0">
                <a:latin typeface="Times New Roman" panose="02020603050405020304" pitchFamily="18" charset="0"/>
                <a:cs typeface="Times New Roman" panose="02020603050405020304" pitchFamily="18" charset="0"/>
              </a:rPr>
              <a:t>body in </a:t>
            </a:r>
            <a:r>
              <a:rPr lang="en-US" sz="2000" dirty="0">
                <a:latin typeface="Times New Roman" panose="02020603050405020304" pitchFamily="18" charset="0"/>
                <a:cs typeface="Times New Roman" panose="02020603050405020304" pitchFamily="18" charset="0"/>
              </a:rPr>
              <a:t>three ways in terms of the needs, activities and the types of these two entities. All the needs of I</a:t>
            </a:r>
            <a:r>
              <a:rPr lang="en-US" sz="2000" dirty="0" smtClean="0">
                <a:latin typeface="Times New Roman" panose="02020603050405020304" pitchFamily="18" charset="0"/>
                <a:cs typeface="Times New Roman" panose="02020603050405020304" pitchFamily="18" charset="0"/>
              </a:rPr>
              <a:t>, say </a:t>
            </a:r>
            <a:r>
              <a:rPr lang="en-US" sz="2000" dirty="0">
                <a:latin typeface="Times New Roman" panose="02020603050405020304" pitchFamily="18" charset="0"/>
                <a:cs typeface="Times New Roman" panose="02020603050405020304" pitchFamily="18" charset="0"/>
              </a:rPr>
              <a:t>respect, trust, etc., can be called as Happiness (such), while the needs of body are </a:t>
            </a:r>
            <a:r>
              <a:rPr lang="en-US" sz="2000" dirty="0" smtClean="0">
                <a:latin typeface="Times New Roman" panose="02020603050405020304" pitchFamily="18" charset="0"/>
                <a:cs typeface="Times New Roman" panose="02020603050405020304" pitchFamily="18" charset="0"/>
              </a:rPr>
              <a:t>physical facilities </a:t>
            </a:r>
            <a:r>
              <a:rPr lang="en-US" sz="2000" dirty="0">
                <a:latin typeface="Times New Roman" panose="02020603050405020304" pitchFamily="18" charset="0"/>
                <a:cs typeface="Times New Roman" panose="02020603050405020304" pitchFamily="18" charset="0"/>
              </a:rPr>
              <a:t>(suvidha) like food. The two things are qualitatively different. There is no relevance </a:t>
            </a:r>
            <a:r>
              <a:rPr lang="en-US" sz="2000" dirty="0" smtClean="0">
                <a:latin typeface="Times New Roman" panose="02020603050405020304" pitchFamily="18" charset="0"/>
                <a:cs typeface="Times New Roman" panose="02020603050405020304" pitchFamily="18" charset="0"/>
              </a:rPr>
              <a:t>of quantity </a:t>
            </a:r>
            <a:r>
              <a:rPr lang="en-US" sz="2000" dirty="0">
                <a:latin typeface="Times New Roman" panose="02020603050405020304" pitchFamily="18" charset="0"/>
                <a:cs typeface="Times New Roman" panose="02020603050405020304" pitchFamily="18" charset="0"/>
              </a:rPr>
              <a:t>for the needs of I as it is qualitative, while the needs of body are quantitative, and they </a:t>
            </a:r>
            <a:r>
              <a:rPr lang="en-US" sz="2000" dirty="0" smtClean="0">
                <a:latin typeface="Times New Roman" panose="02020603050405020304" pitchFamily="18" charset="0"/>
                <a:cs typeface="Times New Roman" panose="02020603050405020304" pitchFamily="18" charset="0"/>
              </a:rPr>
              <a:t>are limited </a:t>
            </a:r>
            <a:r>
              <a:rPr lang="en-US" sz="2000" dirty="0">
                <a:latin typeface="Times New Roman" panose="02020603050405020304" pitchFamily="18" charset="0"/>
                <a:cs typeface="Times New Roman" panose="02020603050405020304" pitchFamily="18" charset="0"/>
              </a:rPr>
              <a:t>in quantity</a:t>
            </a:r>
            <a:r>
              <a:rPr lang="en-US" sz="2000" dirty="0" smtClean="0">
                <a:latin typeface="Times New Roman" panose="02020603050405020304" pitchFamily="18" charset="0"/>
                <a:cs typeface="Times New Roman" panose="02020603050405020304" pitchFamily="18" charset="0"/>
              </a:rPr>
              <a:t>.</a:t>
            </a:r>
          </a:p>
          <a:p>
            <a:pPr algn="just"/>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The activities of ‘I’ are activities like, desire, thinking, selection, while the activities of body </a:t>
            </a:r>
            <a:r>
              <a:rPr lang="en-US" sz="2000" dirty="0" smtClean="0">
                <a:latin typeface="Times New Roman" panose="02020603050405020304" pitchFamily="18" charset="0"/>
                <a:cs typeface="Times New Roman" panose="02020603050405020304" pitchFamily="18" charset="0"/>
              </a:rPr>
              <a:t>are activities </a:t>
            </a:r>
            <a:r>
              <a:rPr lang="en-US" sz="2000" dirty="0">
                <a:latin typeface="Times New Roman" panose="02020603050405020304" pitchFamily="18" charset="0"/>
                <a:cs typeface="Times New Roman" panose="02020603050405020304" pitchFamily="18" charset="0"/>
              </a:rPr>
              <a:t>like eating, breathing etc. The mode of interaction of ‘I’ includes knowing, assuming</a:t>
            </a:r>
            <a:r>
              <a:rPr lang="en-US" sz="2000" dirty="0" smtClean="0">
                <a:latin typeface="Times New Roman" panose="02020603050405020304" pitchFamily="18" charset="0"/>
                <a:cs typeface="Times New Roman" panose="02020603050405020304" pitchFamily="18" charset="0"/>
              </a:rPr>
              <a:t>, recognizing </a:t>
            </a:r>
            <a:r>
              <a:rPr lang="en-US" sz="2000" dirty="0">
                <a:latin typeface="Times New Roman" panose="02020603050405020304" pitchFamily="18" charset="0"/>
                <a:cs typeface="Times New Roman" panose="02020603050405020304" pitchFamily="18" charset="0"/>
              </a:rPr>
              <a:t>and fulfilment. The fulfilment depends on recognition depends on assumptions </a:t>
            </a:r>
            <a:r>
              <a:rPr lang="en-US" sz="2000" dirty="0" smtClean="0">
                <a:latin typeface="Times New Roman" panose="02020603050405020304" pitchFamily="18" charset="0"/>
                <a:cs typeface="Times New Roman" panose="02020603050405020304" pitchFamily="18" charset="0"/>
              </a:rPr>
              <a:t>and assumptions </a:t>
            </a:r>
            <a:r>
              <a:rPr lang="en-US" sz="2000" dirty="0">
                <a:latin typeface="Times New Roman" panose="02020603050405020304" pitchFamily="18" charset="0"/>
                <a:cs typeface="Times New Roman" panose="02020603050405020304" pitchFamily="18" charset="0"/>
              </a:rPr>
              <a:t>depends on knowing or not knowing (beliefs). If assuming is based on knowledge, </a:t>
            </a:r>
            <a:r>
              <a:rPr lang="en-US" sz="2000" dirty="0" smtClean="0">
                <a:latin typeface="Times New Roman" panose="02020603050405020304" pitchFamily="18" charset="0"/>
                <a:cs typeface="Times New Roman" panose="02020603050405020304" pitchFamily="18" charset="0"/>
              </a:rPr>
              <a:t>then recognition </a:t>
            </a:r>
            <a:r>
              <a:rPr lang="en-US" sz="2000" dirty="0">
                <a:latin typeface="Times New Roman" panose="02020603050405020304" pitchFamily="18" charset="0"/>
                <a:cs typeface="Times New Roman" panose="02020603050405020304" pitchFamily="18" charset="0"/>
              </a:rPr>
              <a:t>will be correct and fulfilment will be correct. If assuming is not based on knowledge,then things may go wrong. The mode of interaction of body is only recognizing and fulfilling. Self </a:t>
            </a:r>
            <a:r>
              <a:rPr lang="en-US" sz="2000" dirty="0" smtClean="0">
                <a:latin typeface="Times New Roman" panose="02020603050405020304" pitchFamily="18" charset="0"/>
                <a:cs typeface="Times New Roman" panose="02020603050405020304" pitchFamily="18" charset="0"/>
              </a:rPr>
              <a:t>is a </a:t>
            </a:r>
            <a:r>
              <a:rPr lang="en-US" sz="2000" dirty="0">
                <a:latin typeface="Times New Roman" panose="02020603050405020304" pitchFamily="18" charset="0"/>
                <a:cs typeface="Times New Roman" panose="02020603050405020304" pitchFamily="18" charset="0"/>
              </a:rPr>
              <a:t>conscious entity and the body is a material entity, or physic-chemical in nature. </a:t>
            </a:r>
            <a:endParaRPr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111819" y="43934"/>
            <a:ext cx="711765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Human being is co-existence of the Self and the Body</a:t>
            </a: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2261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50476" y="5088379"/>
            <a:ext cx="11613777" cy="1411941"/>
          </a:xfrm>
          <a:solidFill>
            <a:schemeClr val="bg1"/>
          </a:solidFill>
        </p:spPr>
        <p:txBody>
          <a:bodyPr>
            <a:noAutofit/>
          </a:bodyPr>
          <a:lstStyle/>
          <a:p>
            <a:pPr algn="just"/>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conclude we can say that the human being can be understood in terms of a co-existence of </a:t>
            </a:r>
            <a:r>
              <a:rPr lang="en-US" sz="2000" dirty="0" smtClean="0">
                <a:latin typeface="Times New Roman" panose="02020603050405020304" pitchFamily="18" charset="0"/>
                <a:cs typeface="Times New Roman" panose="02020603050405020304" pitchFamily="18" charset="0"/>
              </a:rPr>
              <a:t>two entirely </a:t>
            </a:r>
            <a:r>
              <a:rPr lang="en-US" sz="2000" dirty="0">
                <a:latin typeface="Times New Roman" panose="02020603050405020304" pitchFamily="18" charset="0"/>
                <a:cs typeface="Times New Roman" panose="02020603050405020304" pitchFamily="18" charset="0"/>
              </a:rPr>
              <a:t>distinct entities, namely sentient ‘I’ and material body. Their needs and activities are quitedifferent and have to be understood accordingly. But these two constituents of human being are to actin close synergy with each other.</a:t>
            </a:r>
            <a:endParaRPr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111819" y="43934"/>
            <a:ext cx="711765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Human being is co-existence of the Self and the Body</a:t>
            </a:r>
            <a:endParaRPr lang="en-US" sz="2400" dirty="0">
              <a:solidFill>
                <a:schemeClr val="bg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386786" y="669215"/>
            <a:ext cx="7418426" cy="4255548"/>
          </a:xfrm>
          <a:prstGeom prst="rect">
            <a:avLst/>
          </a:prstGeom>
        </p:spPr>
      </p:pic>
    </p:spTree>
    <p:extLst>
      <p:ext uri="{BB962C8B-B14F-4D97-AF65-F5344CB8AC3E}">
        <p14:creationId xmlns:p14="http://schemas.microsoft.com/office/powerpoint/2010/main" val="1611768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133600"/>
            <a:ext cx="3581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3"/>
          <p:cNvSpPr>
            <a:spLocks noGrp="1"/>
          </p:cNvSpPr>
          <p:nvPr>
            <p:ph type="title"/>
          </p:nvPr>
        </p:nvSpPr>
        <p:spPr bwMode="auto">
          <a:xfrm>
            <a:off x="2057400" y="914400"/>
            <a:ext cx="7924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a:solidFill>
                  <a:schemeClr val="tx1"/>
                </a:solidFill>
                <a:latin typeface="Times New Roman" panose="02020603050405020304" pitchFamily="18" charset="0"/>
                <a:cs typeface="Times New Roman" panose="02020603050405020304" pitchFamily="18" charset="0"/>
              </a:rPr>
              <a:t>1) List out situations when you spend time with yourself?</a:t>
            </a:r>
            <a:br>
              <a:rPr lang="en-US" altLang="en-US" sz="2400">
                <a:solidFill>
                  <a:schemeClr val="tx1"/>
                </a:solidFill>
                <a:latin typeface="Times New Roman" panose="02020603050405020304" pitchFamily="18" charset="0"/>
                <a:cs typeface="Times New Roman" panose="02020603050405020304" pitchFamily="18" charset="0"/>
              </a:rPr>
            </a:br>
            <a:r>
              <a:rPr lang="en-US" altLang="en-US" sz="2400">
                <a:solidFill>
                  <a:schemeClr val="tx1"/>
                </a:solidFill>
                <a:latin typeface="Times New Roman" panose="02020603050405020304" pitchFamily="18" charset="0"/>
                <a:cs typeface="Times New Roman" panose="02020603050405020304" pitchFamily="18" charset="0"/>
              </a:rPr>
              <a:t>2) Where do you like to go alone?</a:t>
            </a:r>
          </a:p>
        </p:txBody>
      </p:sp>
    </p:spTree>
    <p:extLst>
      <p:ext uri="{BB962C8B-B14F-4D97-AF65-F5344CB8AC3E}">
        <p14:creationId xmlns:p14="http://schemas.microsoft.com/office/powerpoint/2010/main" val="2325076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19" y="53788"/>
            <a:ext cx="10766609"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latin typeface="Times New Roman" panose="02020603050405020304" pitchFamily="18" charset="0"/>
                <a:cs typeface="Times New Roman" panose="02020603050405020304" pitchFamily="18" charset="0"/>
              </a:rPr>
              <a:t>Activities </a:t>
            </a:r>
            <a:r>
              <a:rPr lang="en-US" dirty="0">
                <a:latin typeface="Times New Roman" panose="02020603050405020304" pitchFamily="18" charset="0"/>
                <a:cs typeface="Times New Roman" panose="02020603050405020304" pitchFamily="18" charset="0"/>
              </a:rPr>
              <a:t>of knowing, assuming, recognizing and </a:t>
            </a:r>
            <a:r>
              <a:rPr lang="en-US" dirty="0" smtClean="0">
                <a:latin typeface="Times New Roman" panose="02020603050405020304" pitchFamily="18" charset="0"/>
                <a:cs typeface="Times New Roman" panose="02020603050405020304" pitchFamily="18" charset="0"/>
              </a:rPr>
              <a:t>fulfillment</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0" y="632012"/>
            <a:ext cx="12192000" cy="5849470"/>
          </a:xfrm>
        </p:spPr>
        <p:txBody>
          <a:bodyPr>
            <a:no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variety of activities that we are engaged in </a:t>
            </a:r>
            <a:r>
              <a:rPr lang="en-US" dirty="0" smtClean="0">
                <a:latin typeface="Times New Roman" panose="02020603050405020304" pitchFamily="18" charset="0"/>
                <a:cs typeface="Times New Roman" panose="02020603050405020304" pitchFamily="18" charset="0"/>
              </a:rPr>
              <a:t>commonly</a:t>
            </a:r>
          </a:p>
          <a:p>
            <a:pPr marL="457200" indent="-457200" algn="just">
              <a:buAutoNum type="arabicPeriod"/>
            </a:pPr>
            <a:r>
              <a:rPr lang="en-US" b="1" dirty="0" smtClean="0">
                <a:latin typeface="Times New Roman" panose="02020603050405020304" pitchFamily="18" charset="0"/>
                <a:cs typeface="Times New Roman" panose="02020603050405020304" pitchFamily="18" charset="0"/>
              </a:rPr>
              <a:t>Activities </a:t>
            </a:r>
            <a:r>
              <a:rPr lang="en-US" b="1" dirty="0">
                <a:latin typeface="Times New Roman" panose="02020603050405020304" pitchFamily="18" charset="0"/>
                <a:cs typeface="Times New Roman" panose="02020603050405020304" pitchFamily="18" charset="0"/>
              </a:rPr>
              <a:t>that are going on in the </a:t>
            </a:r>
            <a:r>
              <a:rPr lang="en-US" b="1" dirty="0" smtClean="0">
                <a:latin typeface="Times New Roman" panose="02020603050405020304" pitchFamily="18" charset="0"/>
                <a:cs typeface="Times New Roman" panose="02020603050405020304" pitchFamily="18" charset="0"/>
              </a:rPr>
              <a:t>self</a:t>
            </a:r>
          </a:p>
          <a:p>
            <a:pPr marL="0" indent="0" algn="just">
              <a:buNone/>
            </a:pPr>
            <a:r>
              <a:rPr lang="en-US" dirty="0" smtClean="0">
                <a:latin typeface="Times New Roman" panose="02020603050405020304" pitchFamily="18" charset="0"/>
                <a:cs typeface="Times New Roman" panose="02020603050405020304" pitchFamily="18" charset="0"/>
              </a:rPr>
              <a:t>Apart </a:t>
            </a:r>
            <a:r>
              <a:rPr lang="en-US" dirty="0">
                <a:latin typeface="Times New Roman" panose="02020603050405020304" pitchFamily="18" charset="0"/>
                <a:cs typeface="Times New Roman" panose="02020603050405020304" pitchFamily="18" charset="0"/>
              </a:rPr>
              <a:t>from the activities of Breathing</a:t>
            </a:r>
            <a:r>
              <a:rPr lang="en-US" dirty="0" smtClean="0">
                <a:latin typeface="Times New Roman" panose="02020603050405020304" pitchFamily="18" charset="0"/>
                <a:cs typeface="Times New Roman" panose="02020603050405020304" pitchFamily="18" charset="0"/>
              </a:rPr>
              <a:t>, Heartbeat</a:t>
            </a:r>
            <a:r>
              <a:rPr lang="en-US" dirty="0">
                <a:latin typeface="Times New Roman" panose="02020603050405020304" pitchFamily="18" charset="0"/>
                <a:cs typeface="Times New Roman" panose="02020603050405020304" pitchFamily="18" charset="0"/>
              </a:rPr>
              <a:t>, Digestion etc.,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Recognizing </a:t>
            </a:r>
            <a:r>
              <a:rPr lang="en-US" dirty="0">
                <a:latin typeface="Symbol" panose="05050102010706020507" pitchFamily="18" charset="2"/>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Fulfilling</a:t>
            </a:r>
          </a:p>
          <a:p>
            <a:pPr marL="0" indent="0" algn="just">
              <a:buNone/>
            </a:pPr>
            <a:endParaRPr lang="en-US" sz="1000"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2. Activities that are going on in the </a:t>
            </a:r>
            <a:r>
              <a:rPr lang="en-US" b="1" dirty="0" smtClean="0">
                <a:latin typeface="Times New Roman" panose="02020603050405020304" pitchFamily="18" charset="0"/>
                <a:cs typeface="Times New Roman" panose="02020603050405020304" pitchFamily="18" charset="0"/>
              </a:rPr>
              <a:t>body</a:t>
            </a:r>
          </a:p>
          <a:p>
            <a:pPr marL="0" indent="0" algn="just">
              <a:buNone/>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it comes toself (jivan or ‘I’), which is a conscious entity; in addition to ‘recognizing and fulfilling’, there is </a:t>
            </a:r>
            <a:r>
              <a:rPr lang="en-US" dirty="0" smtClean="0">
                <a:latin typeface="Times New Roman" panose="02020603050405020304" pitchFamily="18" charset="0"/>
                <a:cs typeface="Times New Roman" panose="02020603050405020304" pitchFamily="18" charset="0"/>
              </a:rPr>
              <a:t>also the </a:t>
            </a:r>
            <a:r>
              <a:rPr lang="en-US" dirty="0">
                <a:latin typeface="Times New Roman" panose="02020603050405020304" pitchFamily="18" charset="0"/>
                <a:cs typeface="Times New Roman" panose="02020603050405020304" pitchFamily="18" charset="0"/>
              </a:rPr>
              <a:t>activity of assuming and that of knowing. In fact, recognizing and fulfilling in case of humanbeings will depend upon knowing and/or assuming</a:t>
            </a:r>
            <a:r>
              <a:rPr lang="en-US" dirty="0" smtClean="0">
                <a:latin typeface="Times New Roman" panose="02020603050405020304" pitchFamily="18" charset="0"/>
                <a:cs typeface="Times New Roman" panose="02020603050405020304" pitchFamily="18" charset="0"/>
              </a:rPr>
              <a:t>.</a:t>
            </a:r>
          </a:p>
          <a:p>
            <a:pPr marL="0" indent="0">
              <a:buNone/>
            </a:pPr>
            <a:r>
              <a:rPr lang="en-US" b="1" dirty="0" smtClean="0">
                <a:latin typeface="Times New Roman" panose="02020603050405020304" pitchFamily="18" charset="0"/>
                <a:cs typeface="Times New Roman" panose="02020603050405020304" pitchFamily="18" charset="0"/>
              </a:rPr>
              <a:t>a</a:t>
            </a:r>
            <a:r>
              <a:rPr lang="en-US" b="1" dirty="0">
                <a:latin typeface="Times New Roman" panose="02020603050405020304" pitchFamily="18" charset="0"/>
                <a:cs typeface="Times New Roman" panose="02020603050405020304" pitchFamily="18" charset="0"/>
              </a:rPr>
              <a:t>. We </a:t>
            </a:r>
            <a:r>
              <a:rPr lang="en-US" b="1" dirty="0" smtClean="0">
                <a:latin typeface="Times New Roman" panose="02020603050405020304" pitchFamily="18" charset="0"/>
                <a:cs typeface="Times New Roman" panose="02020603050405020304" pitchFamily="18" charset="0"/>
              </a:rPr>
              <a:t>assume- </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assuming or mannana’.</a:t>
            </a:r>
          </a:p>
          <a:p>
            <a:pPr marL="0" indent="0">
              <a:buNone/>
            </a:pPr>
            <a:r>
              <a:rPr lang="en-US" b="1" dirty="0">
                <a:latin typeface="Times New Roman" panose="02020603050405020304" pitchFamily="18" charset="0"/>
                <a:cs typeface="Times New Roman" panose="02020603050405020304" pitchFamily="18" charset="0"/>
              </a:rPr>
              <a:t>b. We </a:t>
            </a:r>
            <a:r>
              <a:rPr lang="en-US" b="1" dirty="0" smtClean="0">
                <a:latin typeface="Times New Roman" panose="02020603050405020304" pitchFamily="18" charset="0"/>
                <a:cs typeface="Times New Roman" panose="02020603050405020304" pitchFamily="18" charset="0"/>
              </a:rPr>
              <a:t>recognize- </a:t>
            </a:r>
            <a:r>
              <a:rPr lang="en-US" dirty="0" smtClean="0">
                <a:latin typeface="Times New Roman" panose="02020603050405020304" pitchFamily="18" charset="0"/>
                <a:cs typeface="Times New Roman" panose="02020603050405020304" pitchFamily="18" charset="0"/>
              </a:rPr>
              <a:t>‘recognizing </a:t>
            </a:r>
            <a:r>
              <a:rPr lang="en-US" dirty="0">
                <a:latin typeface="Times New Roman" panose="02020603050405020304" pitchFamily="18" charset="0"/>
                <a:cs typeface="Times New Roman" panose="02020603050405020304" pitchFamily="18" charset="0"/>
              </a:rPr>
              <a:t>or </a:t>
            </a:r>
            <a:r>
              <a:rPr lang="en-US" dirty="0" err="1" smtClean="0">
                <a:latin typeface="Times New Roman" panose="02020603050405020304" pitchFamily="18" charset="0"/>
                <a:cs typeface="Times New Roman" panose="02020603050405020304" pitchFamily="18" charset="0"/>
              </a:rPr>
              <a:t>pahachaanana</a:t>
            </a:r>
            <a:r>
              <a:rPr lang="en-US" dirty="0" smtClean="0">
                <a:latin typeface="Times New Roman" panose="02020603050405020304" pitchFamily="18" charset="0"/>
                <a:cs typeface="Times New Roman" panose="02020603050405020304" pitchFamily="18" charset="0"/>
              </a:rPr>
              <a:t>’</a:t>
            </a:r>
          </a:p>
          <a:p>
            <a:pPr marL="0" indent="0">
              <a:buNone/>
            </a:pPr>
            <a:r>
              <a:rPr lang="en-US" b="1" dirty="0" smtClean="0">
                <a:latin typeface="Times New Roman" panose="02020603050405020304" pitchFamily="18" charset="0"/>
                <a:cs typeface="Times New Roman" panose="02020603050405020304" pitchFamily="18" charset="0"/>
              </a:rPr>
              <a:t>c</a:t>
            </a:r>
            <a:r>
              <a:rPr lang="en-US" b="1" dirty="0">
                <a:latin typeface="Times New Roman" panose="02020603050405020304" pitchFamily="18" charset="0"/>
                <a:cs typeface="Times New Roman" panose="02020603050405020304" pitchFamily="18" charset="0"/>
              </a:rPr>
              <a:t>. We </a:t>
            </a:r>
            <a:r>
              <a:rPr lang="en-US" b="1" dirty="0" smtClean="0">
                <a:latin typeface="Times New Roman" panose="02020603050405020304" pitchFamily="18" charset="0"/>
                <a:cs typeface="Times New Roman" panose="02020603050405020304" pitchFamily="18" charset="0"/>
              </a:rPr>
              <a:t>fulfil- </a:t>
            </a:r>
            <a:r>
              <a:rPr lang="en-US" dirty="0" smtClean="0">
                <a:latin typeface="Times New Roman" panose="02020603050405020304" pitchFamily="18" charset="0"/>
                <a:cs typeface="Times New Roman" panose="02020603050405020304" pitchFamily="18" charset="0"/>
              </a:rPr>
              <a:t>‘fulfilling </a:t>
            </a:r>
            <a:r>
              <a:rPr lang="en-US" dirty="0">
                <a:latin typeface="Times New Roman" panose="02020603050405020304" pitchFamily="18" charset="0"/>
                <a:cs typeface="Times New Roman" panose="02020603050405020304" pitchFamily="18" charset="0"/>
              </a:rPr>
              <a:t>or </a:t>
            </a:r>
            <a:r>
              <a:rPr lang="en-US" dirty="0" err="1" smtClean="0">
                <a:latin typeface="Times New Roman" panose="02020603050405020304" pitchFamily="18" charset="0"/>
                <a:cs typeface="Times New Roman" panose="02020603050405020304" pitchFamily="18" charset="0"/>
              </a:rPr>
              <a:t>nirvahakarna</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Taken together we can write it as (in I</a:t>
            </a:r>
            <a:r>
              <a:rPr lang="en-US" dirty="0" smtClean="0">
                <a:latin typeface="Times New Roman" panose="02020603050405020304" pitchFamily="18" charset="0"/>
                <a:cs typeface="Times New Roman" panose="02020603050405020304" pitchFamily="18" charset="0"/>
              </a:rPr>
              <a:t>): Assuming </a:t>
            </a:r>
            <a:r>
              <a:rPr lang="en-US" dirty="0">
                <a:latin typeface="Symbol" panose="05050102010706020507" pitchFamily="18" charset="2"/>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Recognizing </a:t>
            </a:r>
            <a:r>
              <a:rPr lang="en-US" dirty="0">
                <a:latin typeface="Symbol" panose="05050102010706020507" pitchFamily="18" charset="2"/>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Fulfilling</a:t>
            </a:r>
          </a:p>
          <a:p>
            <a:pPr marL="0" indent="0">
              <a:buNone/>
            </a:pPr>
            <a:endParaRPr lang="en-US" sz="900"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3. Activities involving both the self and the body</a:t>
            </a:r>
          </a:p>
          <a:p>
            <a:pPr marL="0" indent="0">
              <a:buNone/>
            </a:pPr>
            <a:r>
              <a:rPr lang="en-US" dirty="0">
                <a:latin typeface="Times New Roman" panose="02020603050405020304" pitchFamily="18" charset="0"/>
                <a:cs typeface="Times New Roman" panose="02020603050405020304" pitchFamily="18" charset="0"/>
              </a:rPr>
              <a:t>Knowing, assuming, recognizing and fulfilling are the activities involving both the self and the body.</a:t>
            </a:r>
          </a:p>
        </p:txBody>
      </p:sp>
    </p:spTree>
    <p:extLst>
      <p:ext uri="{BB962C8B-B14F-4D97-AF65-F5344CB8AC3E}">
        <p14:creationId xmlns:p14="http://schemas.microsoft.com/office/powerpoint/2010/main" val="296421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19" y="53788"/>
            <a:ext cx="10766609"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latin typeface="Times New Roman" panose="02020603050405020304" pitchFamily="18" charset="0"/>
                <a:cs typeface="Times New Roman" panose="02020603050405020304" pitchFamily="18" charset="0"/>
              </a:rPr>
              <a:t>Activities </a:t>
            </a:r>
            <a:r>
              <a:rPr lang="en-US" dirty="0">
                <a:latin typeface="Times New Roman" panose="02020603050405020304" pitchFamily="18" charset="0"/>
                <a:cs typeface="Times New Roman" panose="02020603050405020304" pitchFamily="18" charset="0"/>
              </a:rPr>
              <a:t>of knowing, assuming, recognizing and </a:t>
            </a:r>
            <a:r>
              <a:rPr lang="en-US" dirty="0" smtClean="0">
                <a:latin typeface="Times New Roman" panose="02020603050405020304" pitchFamily="18" charset="0"/>
                <a:cs typeface="Times New Roman" panose="02020603050405020304" pitchFamily="18" charset="0"/>
              </a:rPr>
              <a:t>fulfillment</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0" y="632012"/>
            <a:ext cx="12192000" cy="6104964"/>
          </a:xfrm>
        </p:spPr>
        <p:txBody>
          <a:bodyPr>
            <a:noAutofit/>
          </a:bodyPr>
          <a:lstStyle/>
          <a:p>
            <a:pPr marL="0" indent="0" algn="just">
              <a:buNone/>
            </a:pPr>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is another activity that exists in us (in ‘I’). This activity is called ‘knowing’. Knowing meanswe have the right understanding – the understanding of harmony at all levels of our living. When </a:t>
            </a:r>
            <a:r>
              <a:rPr lang="en-US" dirty="0" smtClean="0">
                <a:latin typeface="Times New Roman" panose="02020603050405020304" pitchFamily="18" charset="0"/>
                <a:cs typeface="Times New Roman" panose="02020603050405020304" pitchFamily="18" charset="0"/>
              </a:rPr>
              <a:t>we have </a:t>
            </a:r>
            <a:r>
              <a:rPr lang="en-US" dirty="0">
                <a:latin typeface="Times New Roman" panose="02020603050405020304" pitchFamily="18" charset="0"/>
                <a:cs typeface="Times New Roman" panose="02020603050405020304" pitchFamily="18" charset="0"/>
              </a:rPr>
              <a:t>the right understanding, when we have the knowledge of reality, it is definite, and </a:t>
            </a:r>
            <a:r>
              <a:rPr lang="en-US" dirty="0" smtClean="0">
                <a:latin typeface="Times New Roman" panose="02020603050405020304" pitchFamily="18" charset="0"/>
                <a:cs typeface="Times New Roman" panose="02020603050405020304" pitchFamily="18" charset="0"/>
              </a:rPr>
              <a:t>then  assuming </a:t>
            </a:r>
            <a:r>
              <a:rPr lang="en-US" dirty="0">
                <a:latin typeface="Times New Roman" panose="02020603050405020304" pitchFamily="18" charset="0"/>
                <a:cs typeface="Times New Roman" panose="02020603050405020304" pitchFamily="18" charset="0"/>
              </a:rPr>
              <a:t>becomes according to the knowing, and hence recognizing and fulfilling becomes definite,or according to knowing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2188208" y="2295559"/>
            <a:ext cx="7722784" cy="1563746"/>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63607209"/>
              </p:ext>
            </p:extLst>
          </p:nvPr>
        </p:nvGraphicFramePr>
        <p:xfrm>
          <a:off x="497542" y="4450977"/>
          <a:ext cx="11456893" cy="1481391"/>
        </p:xfrm>
        <a:graphic>
          <a:graphicData uri="http://schemas.openxmlformats.org/drawingml/2006/table">
            <a:tbl>
              <a:tblPr firstRow="1" bandRow="1">
                <a:tableStyleId>{5940675A-B579-460E-94D1-54222C63F5DA}</a:tableStyleId>
              </a:tblPr>
              <a:tblGrid>
                <a:gridCol w="1331259"/>
                <a:gridCol w="1922929"/>
                <a:gridCol w="5069542"/>
                <a:gridCol w="3133163"/>
              </a:tblGrid>
              <a:tr h="351653">
                <a:tc>
                  <a:txBody>
                    <a:bodyPr/>
                    <a:lstStyle/>
                    <a:p>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sz="220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tx1"/>
                          </a:solidFill>
                          <a:latin typeface="Times New Roman" panose="02020603050405020304" pitchFamily="18" charset="0"/>
                          <a:cs typeface="Times New Roman" panose="02020603050405020304" pitchFamily="18" charset="0"/>
                        </a:rPr>
                        <a:t>‘I’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tx1"/>
                          </a:solidFill>
                          <a:latin typeface="Times New Roman" panose="02020603050405020304" pitchFamily="18" charset="0"/>
                          <a:cs typeface="Times New Roman" panose="02020603050405020304" pitchFamily="18" charset="0"/>
                        </a:rPr>
                        <a:t>‘Body’</a:t>
                      </a:r>
                    </a:p>
                  </a:txBody>
                  <a:tcPr/>
                </a:tc>
              </a:tr>
              <a:tr h="351653">
                <a:tc>
                  <a:txBody>
                    <a:bodyPr/>
                    <a:lstStyle/>
                    <a:p>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Activities</a:t>
                      </a:r>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Activities </a:t>
                      </a:r>
                      <a:r>
                        <a:rPr lang="en-US" sz="2200" dirty="0" smtClean="0">
                          <a:solidFill>
                            <a:schemeClr val="tx1"/>
                          </a:solidFill>
                          <a:latin typeface="Times New Roman" panose="02020603050405020304" pitchFamily="18" charset="0"/>
                          <a:cs typeface="Times New Roman" panose="02020603050405020304" pitchFamily="18" charset="0"/>
                        </a:rPr>
                        <a:t>are.</a:t>
                      </a:r>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Desiring, thinking etc.</a:t>
                      </a:r>
                    </a:p>
                  </a:txBody>
                  <a:tcPr/>
                </a:tc>
                <a:tc>
                  <a:txBody>
                    <a:bodyPr/>
                    <a:lstStyle/>
                    <a:p>
                      <a:r>
                        <a:rPr lang="en-US"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Breathing, heart-beat, etc.</a:t>
                      </a:r>
                      <a:endParaRPr lang="en-US" sz="2200" dirty="0">
                        <a:solidFill>
                          <a:schemeClr val="tx1"/>
                        </a:solidFill>
                        <a:latin typeface="Times New Roman" panose="02020603050405020304" pitchFamily="18" charset="0"/>
                        <a:cs typeface="Times New Roman" panose="02020603050405020304" pitchFamily="18" charset="0"/>
                      </a:endParaRPr>
                    </a:p>
                  </a:txBody>
                  <a:tcPr/>
                </a:tc>
              </a:tr>
              <a:tr h="627951">
                <a:tc>
                  <a:txBody>
                    <a:bodyPr/>
                    <a:lstStyle/>
                    <a:p>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Knowing, assuming, recognizing, fulfilling</a:t>
                      </a:r>
                      <a:endParaRPr lang="en-US" sz="22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Recognizing, fulfilling</a:t>
                      </a:r>
                      <a:endParaRPr lang="en-US" sz="2200"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011298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bwMode="auto">
          <a:xfrm>
            <a:off x="183777" y="712694"/>
            <a:ext cx="6432176" cy="56074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b="0" dirty="0" smtClean="0">
                <a:solidFill>
                  <a:schemeClr val="tx1"/>
                </a:solidFill>
                <a:latin typeface="Times New Roman" panose="02020603050405020304" pitchFamily="18" charset="0"/>
                <a:cs typeface="Times New Roman" panose="02020603050405020304" pitchFamily="18" charset="0"/>
              </a:rPr>
              <a:t>The Self “I” is conscious in nature while the “Body” is </a:t>
            </a:r>
            <a:r>
              <a:rPr lang="en-US" altLang="en-US" sz="2000" b="0" dirty="0" err="1" smtClean="0">
                <a:solidFill>
                  <a:schemeClr val="tx1"/>
                </a:solidFill>
                <a:latin typeface="Times New Roman" panose="02020603050405020304" pitchFamily="18" charset="0"/>
                <a:cs typeface="Times New Roman" panose="02020603050405020304" pitchFamily="18" charset="0"/>
              </a:rPr>
              <a:t>physico</a:t>
            </a:r>
            <a:r>
              <a:rPr lang="en-US" altLang="en-US" sz="2000" b="0" dirty="0" smtClean="0">
                <a:solidFill>
                  <a:schemeClr val="tx1"/>
                </a:solidFill>
                <a:latin typeface="Times New Roman" panose="02020603050405020304" pitchFamily="18" charset="0"/>
                <a:cs typeface="Times New Roman" panose="02020603050405020304" pitchFamily="18" charset="0"/>
              </a:rPr>
              <a:t>-chemical in nature. The interaction between ‘I’ and the ‘Body’ is in the form of exchange of information. The diagram shows two categories of attributes of the Self, namely, the powers of the Self (</a:t>
            </a:r>
            <a:r>
              <a:rPr lang="mr-IN" altLang="en-US" sz="2000" b="0" dirty="0" smtClean="0">
                <a:solidFill>
                  <a:srgbClr val="202124"/>
                </a:solidFill>
                <a:latin typeface="Times New Roman" panose="02020603050405020304" pitchFamily="18" charset="0"/>
              </a:rPr>
              <a:t>सक्ती</a:t>
            </a:r>
            <a:r>
              <a:rPr lang="en-US" altLang="en-US" sz="2000" b="0" dirty="0" smtClean="0">
                <a:solidFill>
                  <a:schemeClr val="tx1"/>
                </a:solidFill>
                <a:latin typeface="Times New Roman" panose="02020603050405020304" pitchFamily="18" charset="0"/>
                <a:cs typeface="Times New Roman" panose="02020603050405020304" pitchFamily="18" charset="0"/>
              </a:rPr>
              <a:t>) and the corresponding Activities (</a:t>
            </a:r>
            <a:r>
              <a:rPr lang="mr-IN" altLang="en-US" sz="2000" b="0" dirty="0" smtClean="0">
                <a:solidFill>
                  <a:srgbClr val="202124"/>
                </a:solidFill>
                <a:latin typeface="Times New Roman" panose="02020603050405020304" pitchFamily="18" charset="0"/>
              </a:rPr>
              <a:t>क्रिया</a:t>
            </a:r>
            <a:r>
              <a:rPr lang="en-US" altLang="en-US" sz="2000" b="0" dirty="0" smtClean="0">
                <a:solidFill>
                  <a:schemeClr val="tx1"/>
                </a:solidFill>
                <a:latin typeface="Times New Roman" panose="02020603050405020304" pitchFamily="18" charset="0"/>
                <a:cs typeface="Times New Roman" panose="02020603050405020304" pitchFamily="18" charset="0"/>
              </a:rPr>
              <a:t>) as the manifest outcome of these powers. </a:t>
            </a:r>
            <a:r>
              <a:rPr lang="en-US" altLang="en-US" b="0" dirty="0" smtClean="0">
                <a:solidFill>
                  <a:schemeClr val="tx1"/>
                </a:solidFill>
                <a:latin typeface="Times New Roman" panose="02020603050405020304" pitchFamily="18" charset="0"/>
                <a:cs typeface="Times New Roman" panose="02020603050405020304" pitchFamily="18" charset="0"/>
              </a:rPr>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POWER: This is the basic capacity in the Self “I”. This includes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Desire (</a:t>
            </a:r>
            <a:r>
              <a:rPr lang="mr-IN" altLang="en-US" b="0" dirty="0" smtClean="0">
                <a:solidFill>
                  <a:srgbClr val="202124"/>
                </a:solidFill>
                <a:latin typeface="Times New Roman" panose="02020603050405020304" pitchFamily="18" charset="0"/>
              </a:rPr>
              <a:t>इच्छा</a:t>
            </a:r>
            <a:r>
              <a:rPr lang="en-US" altLang="en-US" b="0" dirty="0" smtClean="0">
                <a:solidFill>
                  <a:schemeClr val="tx1"/>
                </a:solidFill>
                <a:latin typeface="Times New Roman" panose="02020603050405020304" pitchFamily="18" charset="0"/>
                <a:cs typeface="Times New Roman" panose="02020603050405020304" pitchFamily="18" charset="0"/>
              </a:rPr>
              <a:t>)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Thought (</a:t>
            </a:r>
            <a:r>
              <a:rPr lang="mr-IN" altLang="en-US" b="0" dirty="0" smtClean="0">
                <a:solidFill>
                  <a:srgbClr val="202124"/>
                </a:solidFill>
                <a:latin typeface="Times New Roman" panose="02020603050405020304" pitchFamily="18" charset="0"/>
              </a:rPr>
              <a:t>विचार</a:t>
            </a:r>
            <a:r>
              <a:rPr lang="en-US" altLang="en-US" b="0" dirty="0" smtClean="0">
                <a:solidFill>
                  <a:schemeClr val="tx1"/>
                </a:solidFill>
                <a:latin typeface="Times New Roman" panose="02020603050405020304" pitchFamily="18" charset="0"/>
                <a:cs typeface="Times New Roman" panose="02020603050405020304" pitchFamily="18" charset="0"/>
              </a:rPr>
              <a:t>)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Expectation (</a:t>
            </a:r>
            <a:r>
              <a:rPr lang="en-US" altLang="en-US" b="0" dirty="0" err="1" smtClean="0">
                <a:solidFill>
                  <a:schemeClr val="tx1"/>
                </a:solidFill>
                <a:latin typeface="Times New Roman" panose="02020603050405020304" pitchFamily="18" charset="0"/>
                <a:cs typeface="Times New Roman" panose="02020603050405020304" pitchFamily="18" charset="0"/>
              </a:rPr>
              <a:t>Asa</a:t>
            </a:r>
            <a:r>
              <a:rPr lang="en-US" altLang="en-US" b="0" dirty="0" smtClean="0">
                <a:solidFill>
                  <a:schemeClr val="tx1"/>
                </a:solidFill>
                <a:latin typeface="Times New Roman" panose="02020603050405020304" pitchFamily="18" charset="0"/>
                <a:cs typeface="Times New Roman" panose="02020603050405020304" pitchFamily="18" charset="0"/>
              </a:rPr>
              <a:t>/Asha)</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ACTIVITIES: These are the outcomes of the power of Self. They are Imaging (</a:t>
            </a:r>
            <a:r>
              <a:rPr lang="en-US" altLang="en-US" b="0" dirty="0" err="1" smtClean="0">
                <a:solidFill>
                  <a:schemeClr val="tx1"/>
                </a:solidFill>
                <a:latin typeface="Times New Roman" panose="02020603050405020304" pitchFamily="18" charset="0"/>
                <a:cs typeface="Times New Roman" panose="02020603050405020304" pitchFamily="18" charset="0"/>
              </a:rPr>
              <a:t>Chitrana</a:t>
            </a:r>
            <a:r>
              <a:rPr lang="en-US" altLang="en-US" b="0" dirty="0" smtClean="0">
                <a:solidFill>
                  <a:schemeClr val="tx1"/>
                </a:solidFill>
                <a:latin typeface="Times New Roman" panose="02020603050405020304" pitchFamily="18" charset="0"/>
                <a:cs typeface="Times New Roman" panose="02020603050405020304" pitchFamily="18" charset="0"/>
              </a:rPr>
              <a:t>/</a:t>
            </a:r>
            <a:r>
              <a:rPr lang="en-US" altLang="en-US" b="0" dirty="0" err="1" smtClean="0">
                <a:solidFill>
                  <a:schemeClr val="tx1"/>
                </a:solidFill>
                <a:latin typeface="Times New Roman" panose="02020603050405020304" pitchFamily="18" charset="0"/>
                <a:cs typeface="Times New Roman" panose="02020603050405020304" pitchFamily="18" charset="0"/>
              </a:rPr>
              <a:t>Chitran</a:t>
            </a:r>
            <a:r>
              <a:rPr lang="en-US" altLang="en-US" b="0" dirty="0" smtClean="0">
                <a:solidFill>
                  <a:schemeClr val="tx1"/>
                </a:solidFill>
                <a:latin typeface="Times New Roman" panose="02020603050405020304" pitchFamily="18" charset="0"/>
                <a:cs typeface="Times New Roman" panose="02020603050405020304" pitchFamily="18" charset="0"/>
              </a:rPr>
              <a:t>)</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Analyzing (</a:t>
            </a:r>
            <a:r>
              <a:rPr lang="mr-IN" altLang="en-US" b="0" dirty="0" smtClean="0">
                <a:solidFill>
                  <a:srgbClr val="202124"/>
                </a:solidFill>
                <a:latin typeface="Times New Roman" panose="02020603050405020304" pitchFamily="18" charset="0"/>
              </a:rPr>
              <a:t>विशलेशन</a:t>
            </a:r>
            <a:r>
              <a:rPr lang="en-US" altLang="en-US" b="0" dirty="0" smtClean="0">
                <a:solidFill>
                  <a:schemeClr val="tx1"/>
                </a:solidFill>
                <a:latin typeface="Times New Roman" panose="02020603050405020304" pitchFamily="18" charset="0"/>
                <a:cs typeface="Times New Roman" panose="02020603050405020304" pitchFamily="18" charset="0"/>
              </a:rPr>
              <a:t>) </a:t>
            </a:r>
            <a:br>
              <a:rPr lang="en-US" altLang="en-US" b="0" dirty="0" smtClean="0">
                <a:solidFill>
                  <a:schemeClr val="tx1"/>
                </a:solidFill>
                <a:latin typeface="Times New Roman" panose="02020603050405020304" pitchFamily="18" charset="0"/>
                <a:cs typeface="Times New Roman" panose="02020603050405020304" pitchFamily="18" charset="0"/>
              </a:rPr>
            </a:br>
            <a:r>
              <a:rPr lang="en-US" altLang="en-US" b="0" dirty="0" smtClean="0">
                <a:solidFill>
                  <a:schemeClr val="tx1"/>
                </a:solidFill>
                <a:latin typeface="Times New Roman" panose="02020603050405020304" pitchFamily="18" charset="0"/>
                <a:cs typeface="Times New Roman" panose="02020603050405020304" pitchFamily="18" charset="0"/>
              </a:rPr>
              <a:t>Selecting / Tasting (</a:t>
            </a:r>
            <a:r>
              <a:rPr lang="mr-IN" altLang="en-US" b="0" dirty="0" smtClean="0">
                <a:solidFill>
                  <a:srgbClr val="202124"/>
                </a:solidFill>
                <a:latin typeface="Times New Roman" panose="02020603050405020304" pitchFamily="18" charset="0"/>
              </a:rPr>
              <a:t>निवडा</a:t>
            </a:r>
            <a:r>
              <a:rPr lang="en-US" altLang="en-US" b="0" dirty="0" smtClean="0">
                <a:solidFill>
                  <a:schemeClr val="tx1"/>
                </a:solidFill>
                <a:latin typeface="Times New Roman" panose="02020603050405020304" pitchFamily="18" charset="0"/>
                <a:cs typeface="Times New Roman" panose="02020603050405020304" pitchFamily="18" charset="0"/>
              </a:rPr>
              <a:t> /</a:t>
            </a:r>
            <a:r>
              <a:rPr lang="en-US" altLang="en-US" b="0" dirty="0" err="1" smtClean="0">
                <a:solidFill>
                  <a:schemeClr val="tx1"/>
                </a:solidFill>
                <a:latin typeface="Times New Roman" panose="02020603050405020304" pitchFamily="18" charset="0"/>
                <a:cs typeface="Times New Roman" panose="02020603050405020304" pitchFamily="18" charset="0"/>
              </a:rPr>
              <a:t>Asvadana</a:t>
            </a:r>
            <a:r>
              <a:rPr lang="en-US" altLang="en-US" b="0" dirty="0" smtClean="0">
                <a:solidFill>
                  <a:schemeClr val="tx1"/>
                </a:solidFill>
                <a:latin typeface="Times New Roman" panose="02020603050405020304" pitchFamily="18" charset="0"/>
                <a:cs typeface="Times New Roman" panose="02020603050405020304" pitchFamily="18" charset="0"/>
              </a:rPr>
              <a:t>)</a:t>
            </a:r>
          </a:p>
        </p:txBody>
      </p:sp>
      <p:sp>
        <p:nvSpPr>
          <p:cNvPr id="9219" name="Rectangle 2"/>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sp>
        <p:nvSpPr>
          <p:cNvPr id="9220" name="Rectangle 3"/>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sp>
        <p:nvSpPr>
          <p:cNvPr id="9222" name="Rectangle 5"/>
          <p:cNvSpPr>
            <a:spLocks noChangeArrowheads="1"/>
          </p:cNvSpPr>
          <p:nvPr/>
        </p:nvSpPr>
        <p:spPr bwMode="auto">
          <a:xfrm>
            <a:off x="1524001"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223" name="Rectangle 6"/>
          <p:cNvSpPr>
            <a:spLocks noChangeArrowheads="1"/>
          </p:cNvSpPr>
          <p:nvPr/>
        </p:nvSpPr>
        <p:spPr bwMode="auto">
          <a:xfrm>
            <a:off x="1524001"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 name="Title 3"/>
          <p:cNvSpPr txBox="1">
            <a:spLocks/>
          </p:cNvSpPr>
          <p:nvPr/>
        </p:nvSpPr>
        <p:spPr bwMode="auto">
          <a:xfrm>
            <a:off x="7525869" y="972669"/>
            <a:ext cx="3048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ltLang="en-US" sz="2400" dirty="0" smtClean="0">
                <a:solidFill>
                  <a:schemeClr val="tx1"/>
                </a:solidFill>
                <a:latin typeface="Times New Roman" panose="02020603050405020304" pitchFamily="18" charset="0"/>
                <a:cs typeface="Times New Roman" panose="02020603050405020304" pitchFamily="18" charset="0"/>
              </a:rPr>
              <a:t>Activities in Self (I):</a:t>
            </a:r>
          </a:p>
        </p:txBody>
      </p:sp>
      <p:pic>
        <p:nvPicPr>
          <p:cNvPr id="10" name="Picture 5" descr="D:\PRATAP\RIT 22-23\Sem-I\UHV\Unit 3\download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3528" y="1568822"/>
            <a:ext cx="5284695" cy="4227756"/>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00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sp>
        <p:nvSpPr>
          <p:cNvPr id="10243" name="Rectangle 3"/>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sp>
        <p:nvSpPr>
          <p:cNvPr id="10244" name="Rectangle 4"/>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sp>
        <p:nvSpPr>
          <p:cNvPr id="10245" name="Rectangle 5"/>
          <p:cNvSpPr>
            <a:spLocks noChangeArrowheads="1"/>
          </p:cNvSpPr>
          <p:nvPr/>
        </p:nvSpPr>
        <p:spPr bwMode="auto">
          <a:xfrm>
            <a:off x="1524001"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246" name="Rectangle 6"/>
          <p:cNvSpPr>
            <a:spLocks noChangeArrowheads="1"/>
          </p:cNvSpPr>
          <p:nvPr/>
        </p:nvSpPr>
        <p:spPr bwMode="auto">
          <a:xfrm>
            <a:off x="1524001"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247" name="Rectangle 7"/>
          <p:cNvSpPr>
            <a:spLocks noChangeArrowheads="1"/>
          </p:cNvSpPr>
          <p:nvPr/>
        </p:nvSpPr>
        <p:spPr bwMode="auto">
          <a:xfrm>
            <a:off x="1524001" y="184150"/>
            <a:ext cx="28575" cy="889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7457" rIns="0" bIns="-17457"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t> </a:t>
            </a:r>
            <a:endParaRPr lang="en-US" altLang="en-US"/>
          </a:p>
        </p:txBody>
      </p:sp>
      <p:pic>
        <p:nvPicPr>
          <p:cNvPr id="1024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1" y="838201"/>
            <a:ext cx="5216525"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1676400" y="1144588"/>
            <a:ext cx="3657600"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Calibri" panose="020F0502020204030204" pitchFamily="34" charset="0"/>
              <a:buAutoNum type="arabicPeriod"/>
            </a:pPr>
            <a:r>
              <a:rPr lang="en-US" altLang="en-US" sz="2200">
                <a:latin typeface="Times New Roman" panose="02020603050405020304" pitchFamily="18" charset="0"/>
                <a:cs typeface="Times New Roman" panose="02020603050405020304" pitchFamily="18" charset="0"/>
              </a:rPr>
              <a:t>a </a:t>
            </a:r>
            <a:r>
              <a:rPr lang="en-US" altLang="en-US" sz="2200">
                <a:solidFill>
                  <a:srgbClr val="C00000"/>
                </a:solidFill>
                <a:latin typeface="Times New Roman" panose="02020603050405020304" pitchFamily="18" charset="0"/>
                <a:cs typeface="Times New Roman" panose="02020603050405020304" pitchFamily="18" charset="0"/>
              </a:rPr>
              <a:t>desire</a:t>
            </a:r>
            <a:r>
              <a:rPr lang="en-US" altLang="en-US" sz="2200">
                <a:latin typeface="Times New Roman" panose="02020603050405020304" pitchFamily="18" charset="0"/>
                <a:cs typeface="Times New Roman" panose="02020603050405020304" pitchFamily="18" charset="0"/>
              </a:rPr>
              <a:t>- owner of a big house</a:t>
            </a:r>
          </a:p>
          <a:p>
            <a:pPr>
              <a:buFont typeface="Calibri" panose="020F0502020204030204" pitchFamily="34" charset="0"/>
              <a:buAutoNum type="arabicPeriod"/>
            </a:pPr>
            <a:r>
              <a:rPr lang="en-US" altLang="en-US" sz="2200">
                <a:latin typeface="Times New Roman" panose="02020603050405020304" pitchFamily="18" charset="0"/>
                <a:cs typeface="Times New Roman" panose="02020603050405020304" pitchFamily="18" charset="0"/>
              </a:rPr>
              <a:t>This desire exists in the form of </a:t>
            </a:r>
            <a:r>
              <a:rPr lang="en-US" altLang="en-US" sz="2200">
                <a:solidFill>
                  <a:srgbClr val="C00000"/>
                </a:solidFill>
                <a:latin typeface="Times New Roman" panose="02020603050405020304" pitchFamily="18" charset="0"/>
                <a:cs typeface="Times New Roman" panose="02020603050405020304" pitchFamily="18" charset="0"/>
              </a:rPr>
              <a:t>imaging</a:t>
            </a:r>
          </a:p>
          <a:p>
            <a:pPr>
              <a:buFont typeface="Calibri" panose="020F0502020204030204" pitchFamily="34" charset="0"/>
              <a:buAutoNum type="arabicPeriod"/>
            </a:pPr>
            <a:r>
              <a:rPr lang="en-US" altLang="en-US" sz="2200">
                <a:solidFill>
                  <a:srgbClr val="C00000"/>
                </a:solidFill>
                <a:latin typeface="Times New Roman" panose="02020603050405020304" pitchFamily="18" charset="0"/>
                <a:cs typeface="Times New Roman" panose="02020603050405020304" pitchFamily="18" charset="0"/>
              </a:rPr>
              <a:t>thoughts</a:t>
            </a:r>
            <a:r>
              <a:rPr lang="en-US" altLang="en-US" sz="2200">
                <a:latin typeface="Times New Roman" panose="02020603050405020304" pitchFamily="18" charset="0"/>
                <a:cs typeface="Times New Roman" panose="02020603050405020304" pitchFamily="18" charset="0"/>
              </a:rPr>
              <a:t> start working out</a:t>
            </a:r>
          </a:p>
          <a:p>
            <a:pPr>
              <a:buFont typeface="Calibri" panose="020F0502020204030204" pitchFamily="34" charset="0"/>
              <a:buAutoNum type="arabicPeriod"/>
            </a:pPr>
            <a:r>
              <a:rPr lang="en-US" altLang="en-US" sz="2200">
                <a:latin typeface="Times New Roman" panose="02020603050405020304" pitchFamily="18" charset="0"/>
                <a:cs typeface="Times New Roman" panose="02020603050405020304" pitchFamily="18" charset="0"/>
              </a:rPr>
              <a:t>splitting up of the image </a:t>
            </a:r>
            <a:r>
              <a:rPr lang="en-US" altLang="en-US" sz="2200">
                <a:solidFill>
                  <a:srgbClr val="C00000"/>
                </a:solidFill>
                <a:latin typeface="Times New Roman" panose="02020603050405020304" pitchFamily="18" charset="0"/>
                <a:cs typeface="Times New Roman" panose="02020603050405020304" pitchFamily="18" charset="0"/>
              </a:rPr>
              <a:t>analyzing</a:t>
            </a:r>
          </a:p>
          <a:p>
            <a:pPr>
              <a:buFont typeface="Calibri" panose="020F0502020204030204" pitchFamily="34" charset="0"/>
              <a:buAutoNum type="arabicPeriod"/>
            </a:pPr>
            <a:r>
              <a:rPr lang="en-US" altLang="en-US" sz="2200">
                <a:solidFill>
                  <a:srgbClr val="C00000"/>
                </a:solidFill>
                <a:latin typeface="Times New Roman" panose="02020603050405020304" pitchFamily="18" charset="0"/>
                <a:cs typeface="Times New Roman" panose="02020603050405020304" pitchFamily="18" charset="0"/>
              </a:rPr>
              <a:t>Expectation</a:t>
            </a:r>
            <a:r>
              <a:rPr lang="en-US" altLang="en-US" sz="2200">
                <a:latin typeface="Times New Roman" panose="02020603050405020304" pitchFamily="18" charset="0"/>
                <a:cs typeface="Times New Roman" panose="02020603050405020304" pitchFamily="18" charset="0"/>
              </a:rPr>
              <a:t> and </a:t>
            </a:r>
            <a:r>
              <a:rPr lang="en-US" altLang="en-US" sz="2200">
                <a:solidFill>
                  <a:srgbClr val="C00000"/>
                </a:solidFill>
                <a:latin typeface="Times New Roman" panose="02020603050405020304" pitchFamily="18" charset="0"/>
                <a:cs typeface="Times New Roman" panose="02020603050405020304" pitchFamily="18" charset="0"/>
              </a:rPr>
              <a:t>Selecting </a:t>
            </a:r>
            <a:r>
              <a:rPr lang="en-US" altLang="en-US" sz="2200">
                <a:latin typeface="Times New Roman" panose="02020603050405020304" pitchFamily="18" charset="0"/>
                <a:cs typeface="Times New Roman" panose="02020603050405020304" pitchFamily="18" charset="0"/>
              </a:rPr>
              <a:t>size, colour etc.</a:t>
            </a:r>
          </a:p>
          <a:p>
            <a:pPr>
              <a:buFont typeface="Calibri" panose="020F0502020204030204" pitchFamily="34" charset="0"/>
              <a:buAutoNum type="arabicPeriod"/>
            </a:pPr>
            <a:r>
              <a:rPr lang="en-US" altLang="en-US" sz="2200">
                <a:solidFill>
                  <a:srgbClr val="C00000"/>
                </a:solidFill>
                <a:latin typeface="Times New Roman" panose="02020603050405020304" pitchFamily="18" charset="0"/>
                <a:cs typeface="Times New Roman" panose="02020603050405020304" pitchFamily="18" charset="0"/>
              </a:rPr>
              <a:t>Tasting</a:t>
            </a:r>
            <a:r>
              <a:rPr lang="en-US" altLang="en-US" sz="2200">
                <a:latin typeface="Times New Roman" panose="02020603050405020304" pitchFamily="18" charset="0"/>
                <a:cs typeface="Times New Roman" panose="02020603050405020304" pitchFamily="18" charset="0"/>
              </a:rPr>
              <a:t>-fulfillment of these expectations</a:t>
            </a:r>
          </a:p>
          <a:p>
            <a:pPr>
              <a:buFont typeface="Calibri" panose="020F0502020204030204" pitchFamily="34" charset="0"/>
              <a:buAutoNum type="arabicPeriod"/>
            </a:pPr>
            <a:r>
              <a:rPr lang="en-US" altLang="en-US" sz="2200">
                <a:solidFill>
                  <a:srgbClr val="C00000"/>
                </a:solidFill>
                <a:latin typeface="Times New Roman" panose="02020603050405020304" pitchFamily="18" charset="0"/>
                <a:cs typeface="Times New Roman" panose="02020603050405020304" pitchFamily="18" charset="0"/>
              </a:rPr>
              <a:t>Selecting and Tasting</a:t>
            </a:r>
            <a:r>
              <a:rPr lang="en-US" altLang="en-US" sz="2200">
                <a:latin typeface="Times New Roman" panose="02020603050405020304" pitchFamily="18" charset="0"/>
                <a:cs typeface="Times New Roman" panose="02020603050405020304" pitchFamily="18" charset="0"/>
              </a:rPr>
              <a:t> keeps going on </a:t>
            </a:r>
            <a:endParaRPr lang="en-US" altLang="en-US" sz="220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0756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1524000" y="7620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t>Home Assignment</a:t>
            </a:r>
          </a:p>
        </p:txBody>
      </p:sp>
      <p:sp>
        <p:nvSpPr>
          <p:cNvPr id="3" name="Text Placeholder 2"/>
          <p:cNvSpPr>
            <a:spLocks noGrp="1"/>
          </p:cNvSpPr>
          <p:nvPr>
            <p:ph type="body" sz="quarter" idx="13"/>
          </p:nvPr>
        </p:nvSpPr>
        <p:spPr/>
        <p:txBody>
          <a:bodyPr/>
          <a:lstStyle/>
          <a:p>
            <a:pPr algn="just">
              <a:defRPr/>
            </a:pPr>
            <a:r>
              <a:rPr sz="2400" b="1">
                <a:latin typeface="Times New Roman" panose="02020603050405020304" pitchFamily="18" charset="0"/>
                <a:cs typeface="Times New Roman" panose="02020603050405020304" pitchFamily="18" charset="0"/>
              </a:rPr>
              <a:t>Practical:</a:t>
            </a:r>
            <a:endParaRPr sz="2400">
              <a:latin typeface="Times New Roman" panose="02020603050405020304" pitchFamily="18" charset="0"/>
              <a:cs typeface="Times New Roman" panose="02020603050405020304" pitchFamily="18" charset="0"/>
            </a:endParaRPr>
          </a:p>
          <a:p>
            <a:pPr marL="0" indent="0" algn="just">
              <a:buNone/>
              <a:defRPr/>
            </a:pPr>
            <a:r>
              <a:rPr sz="2400">
                <a:latin typeface="Times New Roman" panose="02020603050405020304" pitchFamily="18" charset="0"/>
                <a:cs typeface="Times New Roman" panose="02020603050405020304" pitchFamily="18" charset="0"/>
              </a:rPr>
              <a:t>List down all your desires, Observe whether the desire is related to Self (I) or Body. If it appears to be related to both, see which part of it is related to Self (I) and which part is related to Body.</a:t>
            </a:r>
          </a:p>
          <a:p>
            <a:pPr marL="0" indent="0" algn="just">
              <a:buNone/>
              <a:defRPr/>
            </a:pPr>
            <a:endParaRPr sz="2400">
              <a:latin typeface="Times New Roman" panose="02020603050405020304" pitchFamily="18" charset="0"/>
              <a:cs typeface="Times New Roman" panose="02020603050405020304" pitchFamily="18" charset="0"/>
            </a:endParaRPr>
          </a:p>
          <a:p>
            <a:pPr algn="just">
              <a:defRPr/>
            </a:pPr>
            <a:r>
              <a:rPr sz="2400" b="1">
                <a:latin typeface="Times New Roman" panose="02020603050405020304" pitchFamily="18" charset="0"/>
                <a:cs typeface="Times New Roman" panose="02020603050405020304" pitchFamily="18" charset="0"/>
              </a:rPr>
              <a:t>Home Work:</a:t>
            </a:r>
            <a:endParaRPr sz="2400">
              <a:latin typeface="Times New Roman" panose="02020603050405020304" pitchFamily="18" charset="0"/>
              <a:cs typeface="Times New Roman" panose="02020603050405020304" pitchFamily="18" charset="0"/>
            </a:endParaRPr>
          </a:p>
          <a:p>
            <a:pPr marL="0" indent="0" algn="just">
              <a:buNone/>
              <a:defRPr/>
            </a:pPr>
            <a:r>
              <a:rPr sz="2400">
                <a:latin typeface="Times New Roman" panose="02020603050405020304" pitchFamily="18" charset="0"/>
                <a:cs typeface="Times New Roman" panose="02020603050405020304" pitchFamily="18" charset="0"/>
              </a:rPr>
              <a:t>1. Write down 5 needs of your self and 5 needs of your body</a:t>
            </a:r>
          </a:p>
          <a:p>
            <a:pPr marL="0" indent="0" algn="just">
              <a:buNone/>
              <a:defRPr/>
            </a:pPr>
            <a:r>
              <a:rPr sz="2400">
                <a:latin typeface="Times New Roman" panose="02020603050405020304" pitchFamily="18" charset="0"/>
                <a:cs typeface="Times New Roman" panose="02020603050405020304" pitchFamily="18" charset="0"/>
              </a:rPr>
              <a:t>2. Write down 5 activities of your self, 5 activities of your body and 5 activities of your body + self</a:t>
            </a:r>
          </a:p>
          <a:p>
            <a:pPr marL="0" indent="0" algn="just">
              <a:buNone/>
              <a:defRPr/>
            </a:pPr>
            <a:r>
              <a:rPr sz="2400">
                <a:latin typeface="Times New Roman" panose="02020603050405020304" pitchFamily="18" charset="0"/>
                <a:cs typeface="Times New Roman" panose="02020603050405020304" pitchFamily="18" charset="0"/>
              </a:rPr>
              <a:t>3. Observe in yourself if the activities of your self are continuous or temporary</a:t>
            </a:r>
          </a:p>
          <a:p>
            <a:pPr>
              <a:defRPr/>
            </a:pPr>
            <a:endParaRPr/>
          </a:p>
        </p:txBody>
      </p:sp>
    </p:spTree>
    <p:extLst>
      <p:ext uri="{BB962C8B-B14F-4D97-AF65-F5344CB8AC3E}">
        <p14:creationId xmlns:p14="http://schemas.microsoft.com/office/powerpoint/2010/main" val="2269058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eeds </a:t>
            </a:r>
            <a:r>
              <a:rPr lang="en-US" dirty="0">
                <a:latin typeface="Times New Roman" panose="02020603050405020304" pitchFamily="18" charset="0"/>
                <a:cs typeface="Times New Roman" panose="02020603050405020304" pitchFamily="18" charset="0"/>
              </a:rPr>
              <a:t>of self and the needs of body </a:t>
            </a:r>
            <a:r>
              <a:rPr lang="en-US" b="0" dirty="0"/>
              <a:t/>
            </a:r>
            <a:br>
              <a:rPr lang="en-US" b="0" dirty="0"/>
            </a:br>
            <a:r>
              <a:rPr lang="en-US" b="0" dirty="0"/>
              <a:t/>
            </a:r>
            <a:br>
              <a:rPr lang="en-US" b="0" dirty="0"/>
            </a:br>
            <a:r>
              <a:rPr lang="en-US" b="0" dirty="0"/>
              <a:t/>
            </a:r>
            <a:br>
              <a:rPr lang="en-US" b="0" dirty="0"/>
            </a:br>
            <a:r>
              <a:rPr lang="en-US" b="0" dirty="0"/>
              <a:t/>
            </a:r>
            <a:br>
              <a:rPr lang="en-US" b="0" dirty="0"/>
            </a:br>
            <a:r>
              <a:rPr lang="en-US" dirty="0"/>
              <a:t>needs of self and the needs of body </a:t>
            </a:r>
            <a:r>
              <a:rPr lang="en-US" b="0" dirty="0"/>
              <a:t/>
            </a:r>
            <a:br>
              <a:rPr lang="en-US" b="0" dirty="0"/>
            </a:br>
            <a:r>
              <a:rPr lang="en-US" b="0" dirty="0"/>
              <a:t/>
            </a:r>
            <a:br>
              <a:rPr lang="en-US" b="0" dirty="0"/>
            </a:br>
            <a:r>
              <a:rPr lang="en-US" b="0" dirty="0"/>
              <a:t/>
            </a:r>
            <a:br>
              <a:rPr lang="en-US" b="0" dirty="0"/>
            </a:br>
            <a:r>
              <a:rPr lang="en-US" b="0" dirty="0"/>
              <a:t/>
            </a:r>
            <a:br>
              <a:rPr lang="en-US" b="0" dirty="0"/>
            </a:br>
            <a:r>
              <a:rPr lang="en-US" dirty="0"/>
              <a:t>needs of self and the needs of body </a:t>
            </a:r>
            <a:endParaRPr lang="en-US" altLang="en-US" dirty="0" smtClean="0"/>
          </a:p>
        </p:txBody>
      </p:sp>
      <p:sp>
        <p:nvSpPr>
          <p:cNvPr id="3" name="Text Placeholder 2"/>
          <p:cNvSpPr>
            <a:spLocks noGrp="1"/>
          </p:cNvSpPr>
          <p:nvPr>
            <p:ph type="body" sz="quarter" idx="13"/>
          </p:nvPr>
        </p:nvSpPr>
        <p:spPr>
          <a:xfrm>
            <a:off x="0" y="658906"/>
            <a:ext cx="12192000" cy="1317811"/>
          </a:xfrm>
        </p:spPr>
        <p:txBody>
          <a:bodyPr>
            <a:noAutofit/>
          </a:bodyPr>
          <a:lstStyle/>
          <a:p>
            <a:pPr algn="just"/>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human being is the co-existence of ‘I’ and the body, and there is exchange of </a:t>
            </a:r>
            <a:r>
              <a:rPr lang="en-US" sz="2400" dirty="0" smtClean="0">
                <a:latin typeface="Times New Roman" panose="02020603050405020304" pitchFamily="18" charset="0"/>
                <a:cs typeface="Times New Roman" panose="02020603050405020304" pitchFamily="18" charset="0"/>
              </a:rPr>
              <a:t>information between </a:t>
            </a:r>
            <a:r>
              <a:rPr lang="en-US" sz="2400" dirty="0">
                <a:latin typeface="Times New Roman" panose="02020603050405020304" pitchFamily="18" charset="0"/>
                <a:cs typeface="Times New Roman" panose="02020603050405020304" pitchFamily="18" charset="0"/>
              </a:rPr>
              <a:t>the two. We can make this distinction between the self and the body in terms of the needs </a:t>
            </a:r>
            <a:r>
              <a:rPr lang="en-US" sz="2400" dirty="0" smtClean="0">
                <a:latin typeface="Times New Roman" panose="02020603050405020304" pitchFamily="18" charset="0"/>
                <a:cs typeface="Times New Roman" panose="02020603050405020304" pitchFamily="18" charset="0"/>
              </a:rPr>
              <a:t>as shown </a:t>
            </a:r>
            <a:r>
              <a:rPr lang="en-US" sz="2400" dirty="0">
                <a:latin typeface="Times New Roman" panose="02020603050405020304" pitchFamily="18" charset="0"/>
                <a:cs typeface="Times New Roman" panose="02020603050405020304" pitchFamily="18" charset="0"/>
              </a:rPr>
              <a:t>in the table below </a:t>
            </a:r>
            <a:endParaRPr sz="24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704018015"/>
              </p:ext>
            </p:extLst>
          </p:nvPr>
        </p:nvGraphicFramePr>
        <p:xfrm>
          <a:off x="796365" y="2353235"/>
          <a:ext cx="10902576" cy="3820048"/>
        </p:xfrm>
        <a:graphic>
          <a:graphicData uri="http://schemas.openxmlformats.org/drawingml/2006/table">
            <a:tbl>
              <a:tblPr firstRow="1" bandRow="1">
                <a:tableStyleId>{2D5ABB26-0587-4C30-8999-92F81FD0307C}</a:tableStyleId>
              </a:tblPr>
              <a:tblGrid>
                <a:gridCol w="1234141"/>
                <a:gridCol w="2985247"/>
                <a:gridCol w="3150721"/>
                <a:gridCol w="3532467"/>
              </a:tblGrid>
              <a:tr h="398743">
                <a:tc>
                  <a:txBody>
                    <a:bodyPr/>
                    <a:lstStyle/>
                    <a:p>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20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1" dirty="0" smtClean="0">
                          <a:latin typeface="Times New Roman" panose="02020603050405020304" pitchFamily="18" charset="0"/>
                          <a:cs typeface="Times New Roman" panose="02020603050405020304" pitchFamily="18" charset="0"/>
                        </a:rPr>
                        <a:t>‘I’</a:t>
                      </a:r>
                      <a:endParaRPr lang="en-US" sz="22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1" dirty="0" smtClean="0">
                          <a:latin typeface="Times New Roman" panose="02020603050405020304" pitchFamily="18" charset="0"/>
                          <a:cs typeface="Times New Roman" panose="02020603050405020304" pitchFamily="18" charset="0"/>
                        </a:rPr>
                        <a:t>‘Body’</a:t>
                      </a:r>
                      <a:endParaRPr lang="en-US" sz="22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968">
                <a:tc rowSpan="5">
                  <a:txBody>
                    <a:bodyPr/>
                    <a:lstStyle/>
                    <a:p>
                      <a:r>
                        <a:rPr lang="en-US" sz="2200" b="1" dirty="0" smtClean="0">
                          <a:solidFill>
                            <a:srgbClr val="000000"/>
                          </a:solidFill>
                          <a:latin typeface="Times New Roman" panose="02020603050405020304" pitchFamily="18" charset="0"/>
                          <a:cs typeface="Times New Roman" panose="02020603050405020304" pitchFamily="18" charset="0"/>
                        </a:rPr>
                        <a:t>Needs</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sz="2200" dirty="0" smtClean="0">
                          <a:solidFill>
                            <a:srgbClr val="000000"/>
                          </a:solidFill>
                          <a:latin typeface="Times New Roman" panose="02020603050405020304" pitchFamily="18" charset="0"/>
                          <a:cs typeface="Times New Roman" panose="02020603050405020304" pitchFamily="18" charset="0"/>
                        </a:rPr>
                        <a:t>Needs are ….</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Trust, Respect….</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Food, Clothing…</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71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Happiness (</a:t>
                      </a:r>
                      <a:r>
                        <a:rPr lang="en-US" sz="2200" dirty="0" err="1" smtClean="0">
                          <a:solidFill>
                            <a:srgbClr val="000000"/>
                          </a:solidFill>
                          <a:latin typeface="Times New Roman" panose="02020603050405020304" pitchFamily="18" charset="0"/>
                          <a:cs typeface="Times New Roman" panose="02020603050405020304" pitchFamily="18" charset="0"/>
                        </a:rPr>
                        <a:t>sukh</a:t>
                      </a:r>
                      <a:r>
                        <a:rPr lang="en-US" sz="2200" dirty="0" smtClean="0">
                          <a:solidFill>
                            <a:srgbClr val="000000"/>
                          </a:solidFill>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Physical Facilities (</a:t>
                      </a:r>
                      <a:r>
                        <a:rPr lang="en-US" sz="2200" dirty="0" err="1" smtClean="0">
                          <a:solidFill>
                            <a:srgbClr val="000000"/>
                          </a:solidFill>
                          <a:latin typeface="Times New Roman" panose="02020603050405020304" pitchFamily="18" charset="0"/>
                          <a:cs typeface="Times New Roman" panose="02020603050405020304" pitchFamily="18" charset="0"/>
                        </a:rPr>
                        <a:t>suvidha</a:t>
                      </a:r>
                      <a:r>
                        <a:rPr lang="en-US" sz="2200" dirty="0" smtClean="0">
                          <a:solidFill>
                            <a:srgbClr val="000000"/>
                          </a:solidFill>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434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In time needs are…</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Continuous</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Temporary</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621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200" dirty="0" smtClean="0">
                          <a:solidFill>
                            <a:srgbClr val="000000"/>
                          </a:solidFill>
                          <a:latin typeface="Times New Roman" panose="02020603050405020304" pitchFamily="18" charset="0"/>
                          <a:cs typeface="Times New Roman" panose="02020603050405020304" pitchFamily="18" charset="0"/>
                        </a:rPr>
                        <a:t>In quantity, needs are...</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200" dirty="0" smtClean="0">
                          <a:solidFill>
                            <a:srgbClr val="000000"/>
                          </a:solidFill>
                          <a:latin typeface="Times New Roman" panose="02020603050405020304" pitchFamily="18" charset="0"/>
                          <a:cs typeface="Times New Roman" panose="02020603050405020304" pitchFamily="18" charset="0"/>
                        </a:rPr>
                        <a:t>Qualitative</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2200" dirty="0" smtClean="0">
                          <a:solidFill>
                            <a:srgbClr val="000000"/>
                          </a:solidFill>
                          <a:latin typeface="Times New Roman" panose="02020603050405020304" pitchFamily="18" charset="0"/>
                          <a:cs typeface="Times New Roman" panose="02020603050405020304" pitchFamily="18" charset="0"/>
                        </a:rPr>
                        <a:t>Quantitative (limited in</a:t>
                      </a:r>
                    </a:p>
                    <a:p>
                      <a:r>
                        <a:rPr lang="en-US" sz="2200" dirty="0" smtClean="0">
                          <a:solidFill>
                            <a:srgbClr val="000000"/>
                          </a:solidFill>
                          <a:latin typeface="Times New Roman" panose="02020603050405020304" pitchFamily="18" charset="0"/>
                          <a:cs typeface="Times New Roman" panose="02020603050405020304" pitchFamily="18" charset="0"/>
                        </a:rPr>
                        <a:t>quantity)</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8078">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Needs are fulfilled by…..</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Right understanding and right Feelings</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smtClean="0">
                          <a:solidFill>
                            <a:srgbClr val="000000"/>
                          </a:solidFill>
                          <a:latin typeface="Times New Roman" panose="02020603050405020304" pitchFamily="18" charset="0"/>
                          <a:cs typeface="Times New Roman" panose="02020603050405020304" pitchFamily="18" charset="0"/>
                        </a:rPr>
                        <a:t>Food, clothing, </a:t>
                      </a:r>
                      <a:r>
                        <a:rPr lang="en-US" sz="2200" dirty="0" err="1" smtClean="0">
                          <a:solidFill>
                            <a:srgbClr val="000000"/>
                          </a:solidFill>
                          <a:latin typeface="Times New Roman" panose="02020603050405020304" pitchFamily="18" charset="0"/>
                          <a:cs typeface="Times New Roman" panose="02020603050405020304" pitchFamily="18" charset="0"/>
                        </a:rPr>
                        <a:t>etc</a:t>
                      </a:r>
                      <a:endParaRPr lang="en-US"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5411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being is more than just the </a:t>
            </a:r>
            <a:r>
              <a:rPr lang="en-US" dirty="0" smtClean="0">
                <a:latin typeface="Times New Roman" panose="02020603050405020304" pitchFamily="18" charset="0"/>
                <a:cs typeface="Times New Roman" panose="02020603050405020304" pitchFamily="18" charset="0"/>
              </a:rPr>
              <a:t>body</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0" y="806824"/>
            <a:ext cx="12192000" cy="5674658"/>
          </a:xfrm>
        </p:spPr>
        <p:txBody>
          <a:bodyPr>
            <a:noAutofit/>
          </a:bodyPr>
          <a:lstStyle/>
          <a:p>
            <a:pPr algn="just"/>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is the familiar shape and structure of a human being that is immediately apparent to </a:t>
            </a:r>
            <a:r>
              <a:rPr lang="en-US" dirty="0" smtClean="0">
                <a:latin typeface="Times New Roman" panose="02020603050405020304" pitchFamily="18" charset="0"/>
                <a:cs typeface="Times New Roman" panose="02020603050405020304" pitchFamily="18" charset="0"/>
              </a:rPr>
              <a:t>us and </a:t>
            </a:r>
            <a:r>
              <a:rPr lang="en-US" dirty="0">
                <a:latin typeface="Times New Roman" panose="02020603050405020304" pitchFamily="18" charset="0"/>
                <a:cs typeface="Times New Roman" panose="02020603050405020304" pitchFamily="18" charset="0"/>
              </a:rPr>
              <a:t>we imagine someone with similar human body-like features. But in addition to the body, there </a:t>
            </a:r>
            <a:r>
              <a:rPr lang="en-US" dirty="0" smtClean="0">
                <a:latin typeface="Times New Roman" panose="02020603050405020304" pitchFamily="18" charset="0"/>
                <a:cs typeface="Times New Roman" panose="02020603050405020304" pitchFamily="18" charset="0"/>
              </a:rPr>
              <a:t>is also </a:t>
            </a:r>
            <a:r>
              <a:rPr lang="en-US" dirty="0">
                <a:latin typeface="Times New Roman" panose="02020603050405020304" pitchFamily="18" charset="0"/>
                <a:cs typeface="Times New Roman" panose="02020603050405020304" pitchFamily="18" charset="0"/>
              </a:rPr>
              <a:t>the aliveness of the person – the entity that keeps the body ‘alive’ and makes it operate in </a:t>
            </a:r>
            <a:r>
              <a:rPr lang="en-US" dirty="0" smtClean="0">
                <a:latin typeface="Times New Roman" panose="02020603050405020304" pitchFamily="18" charset="0"/>
                <a:cs typeface="Times New Roman" panose="02020603050405020304" pitchFamily="18" charset="0"/>
              </a:rPr>
              <a:t>various ways.</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We perceive this aliveness in the activities demonstrated by the person like their seeing, talking</a:t>
            </a:r>
            <a:r>
              <a:rPr lang="en-US" dirty="0" smtClean="0">
                <a:latin typeface="Times New Roman" panose="02020603050405020304" pitchFamily="18" charset="0"/>
                <a:cs typeface="Times New Roman" panose="02020603050405020304" pitchFamily="18" charset="0"/>
              </a:rPr>
              <a:t>, listening</a:t>
            </a:r>
            <a:r>
              <a:rPr lang="en-US" dirty="0">
                <a:latin typeface="Times New Roman" panose="02020603050405020304" pitchFamily="18" charset="0"/>
                <a:cs typeface="Times New Roman" panose="02020603050405020304" pitchFamily="18" charset="0"/>
              </a:rPr>
              <a:t>, walking, and eating, etc. This aliveness is called </a:t>
            </a:r>
            <a:r>
              <a:rPr lang="en-US" b="1" dirty="0">
                <a:latin typeface="Times New Roman" panose="02020603050405020304" pitchFamily="18" charset="0"/>
                <a:cs typeface="Times New Roman" panose="02020603050405020304" pitchFamily="18" charset="0"/>
              </a:rPr>
              <a:t>Jivana</a:t>
            </a:r>
            <a:r>
              <a:rPr lang="en-US" dirty="0">
                <a:latin typeface="Times New Roman" panose="02020603050405020304" pitchFamily="18" charset="0"/>
                <a:cs typeface="Times New Roman" panose="02020603050405020304" pitchFamily="18" charset="0"/>
              </a:rPr>
              <a:t>. Thus, a human being is </a:t>
            </a:r>
            <a:r>
              <a:rPr lang="en-US" dirty="0" smtClean="0">
                <a:latin typeface="Times New Roman" panose="02020603050405020304" pitchFamily="18" charset="0"/>
                <a:cs typeface="Times New Roman" panose="02020603050405020304" pitchFamily="18" charset="0"/>
              </a:rPr>
              <a:t>coexistence of </a:t>
            </a:r>
            <a:r>
              <a:rPr lang="en-US" dirty="0">
                <a:latin typeface="Times New Roman" panose="02020603050405020304" pitchFamily="18" charset="0"/>
                <a:cs typeface="Times New Roman" panose="02020603050405020304" pitchFamily="18" charset="0"/>
              </a:rPr>
              <a:t>the body and jivan. This jivan refers to itself as ‘I’ (self). Thus we say “I am so and so” or “I </a:t>
            </a:r>
            <a:r>
              <a:rPr lang="en-US" dirty="0" smtClean="0">
                <a:latin typeface="Times New Roman" panose="02020603050405020304" pitchFamily="18" charset="0"/>
                <a:cs typeface="Times New Roman" panose="02020603050405020304" pitchFamily="18" charset="0"/>
              </a:rPr>
              <a:t>feel tired</a:t>
            </a:r>
            <a:r>
              <a:rPr lang="en-US" dirty="0">
                <a:latin typeface="Times New Roman" panose="02020603050405020304" pitchFamily="18" charset="0"/>
                <a:cs typeface="Times New Roman" panose="02020603050405020304" pitchFamily="18" charset="0"/>
              </a:rPr>
              <a:t>” or “I am happy” and not “my body is happy”. This I or self is also called ‘consciousness’ and </a:t>
            </a:r>
            <a:r>
              <a:rPr lang="en-US" dirty="0" smtClean="0">
                <a:latin typeface="Times New Roman" panose="02020603050405020304" pitchFamily="18" charset="0"/>
                <a:cs typeface="Times New Roman" panose="02020603050405020304" pitchFamily="18" charset="0"/>
              </a:rPr>
              <a:t>is the </a:t>
            </a:r>
            <a:r>
              <a:rPr lang="en-US" dirty="0">
                <a:latin typeface="Times New Roman" panose="02020603050405020304" pitchFamily="18" charset="0"/>
                <a:cs typeface="Times New Roman" panose="02020603050405020304" pitchFamily="18" charset="0"/>
              </a:rPr>
              <a:t>sentient constitute of the human being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human being is the sum total of sentiments and physical aspect, the self (‘I’) and the body, </a:t>
            </a:r>
            <a:r>
              <a:rPr lang="en-US" dirty="0" smtClean="0">
                <a:latin typeface="Times New Roman" panose="02020603050405020304" pitchFamily="18" charset="0"/>
                <a:cs typeface="Times New Roman" panose="02020603050405020304" pitchFamily="18" charset="0"/>
              </a:rPr>
              <a:t>and there </a:t>
            </a:r>
            <a:r>
              <a:rPr lang="en-US" dirty="0">
                <a:latin typeface="Times New Roman" panose="02020603050405020304" pitchFamily="18" charset="0"/>
                <a:cs typeface="Times New Roman" panose="02020603050405020304" pitchFamily="18" charset="0"/>
              </a:rPr>
              <a:t>is exchange of information between the two, i.e. ‘I’ and body exist together and are related.There is a flow of information from ‘I’ to the body and from body to the ‘I’. We can make </a:t>
            </a:r>
            <a:r>
              <a:rPr lang="en-US" dirty="0" smtClean="0">
                <a:latin typeface="Times New Roman" panose="02020603050405020304" pitchFamily="18" charset="0"/>
                <a:cs typeface="Times New Roman" panose="02020603050405020304" pitchFamily="18" charset="0"/>
              </a:rPr>
              <a:t>this distinction </a:t>
            </a:r>
            <a:r>
              <a:rPr lang="en-US" dirty="0">
                <a:latin typeface="Times New Roman" panose="02020603050405020304" pitchFamily="18" charset="0"/>
                <a:cs typeface="Times New Roman" panose="02020603050405020304" pitchFamily="18" charset="0"/>
              </a:rPr>
              <a:t>between the self and the body in three ways in terms of the needs, activities and the </a:t>
            </a:r>
            <a:r>
              <a:rPr lang="en-US" dirty="0" smtClean="0">
                <a:latin typeface="Times New Roman" panose="02020603050405020304" pitchFamily="18" charset="0"/>
                <a:cs typeface="Times New Roman" panose="02020603050405020304" pitchFamily="18" charset="0"/>
              </a:rPr>
              <a:t>types of </a:t>
            </a:r>
            <a:r>
              <a:rPr lang="en-US" dirty="0">
                <a:latin typeface="Times New Roman" panose="02020603050405020304" pitchFamily="18" charset="0"/>
                <a:cs typeface="Times New Roman" panose="02020603050405020304" pitchFamily="18" charset="0"/>
              </a:rPr>
              <a:t>these two entities</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All the needs of I, say respect, trust, etc., can be called as Happiness (such), while the needs of body are physical facilities (</a:t>
            </a:r>
            <a:r>
              <a:rPr lang="en-US" dirty="0" err="1">
                <a:latin typeface="Times New Roman" panose="02020603050405020304" pitchFamily="18" charset="0"/>
                <a:cs typeface="Times New Roman" panose="02020603050405020304" pitchFamily="18" charset="0"/>
              </a:rPr>
              <a:t>suvidha</a:t>
            </a:r>
            <a:r>
              <a:rPr lang="en-US" dirty="0">
                <a:latin typeface="Times New Roman" panose="02020603050405020304" pitchFamily="18" charset="0"/>
                <a:cs typeface="Times New Roman" panose="02020603050405020304" pitchFamily="18" charset="0"/>
              </a:rPr>
              <a:t>) like food. The two things are qualitatively different. There is no relevance of quantity for the needs of I as it is qualitative, while the needs of body are quantitative</a:t>
            </a:r>
            <a:r>
              <a:rPr lang="en-US" dirty="0" smtClean="0">
                <a:latin typeface="Times New Roman" panose="02020603050405020304" pitchFamily="18" charset="0"/>
                <a:cs typeface="Times New Roman" panose="02020603050405020304" pitchFamily="18" charset="0"/>
              </a:rPr>
              <a:t>, and </a:t>
            </a:r>
            <a:r>
              <a:rPr lang="en-US" dirty="0">
                <a:latin typeface="Times New Roman" panose="02020603050405020304" pitchFamily="18" charset="0"/>
                <a:cs typeface="Times New Roman" panose="02020603050405020304" pitchFamily="18" charset="0"/>
              </a:rPr>
              <a:t>they are limited in quantity.</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035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Understanding the Body as an instrument of ‘I’</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53788" y="605118"/>
            <a:ext cx="12062012" cy="5916705"/>
          </a:xfrm>
        </p:spPr>
        <p:txBody>
          <a:bodyPr>
            <a:noAutofit/>
          </a:bodyPr>
          <a:lstStyle/>
          <a:p>
            <a:pPr marL="0" indent="0" algn="just">
              <a:buNone/>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 relation between the self and body that body act as an instrument of self. </a:t>
            </a:r>
            <a:r>
              <a:rPr lang="en-US" sz="2000" dirty="0" smtClean="0">
                <a:latin typeface="Times New Roman" panose="02020603050405020304" pitchFamily="18" charset="0"/>
                <a:cs typeface="Times New Roman" panose="02020603050405020304" pitchFamily="18" charset="0"/>
              </a:rPr>
              <a:t>Whatever self </a:t>
            </a:r>
            <a:r>
              <a:rPr lang="en-US" sz="2000" dirty="0">
                <a:latin typeface="Times New Roman" panose="02020603050405020304" pitchFamily="18" charset="0"/>
                <a:cs typeface="Times New Roman" panose="02020603050405020304" pitchFamily="18" charset="0"/>
              </a:rPr>
              <a:t>thinks body performs it physically. Body does not decide itself. </a:t>
            </a:r>
            <a:endParaRPr lang="en-US" sz="2000" dirty="0" smtClean="0">
              <a:latin typeface="Times New Roman" panose="02020603050405020304" pitchFamily="18" charset="0"/>
              <a:cs typeface="Times New Roman" panose="02020603050405020304" pitchFamily="18" charset="0"/>
            </a:endParaRPr>
          </a:p>
          <a:p>
            <a:pPr algn="just"/>
            <a:endParaRPr lang="en-US" sz="9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I am the </a:t>
            </a:r>
            <a:r>
              <a:rPr lang="en-US" sz="2000" b="1" dirty="0" smtClean="0">
                <a:latin typeface="Times New Roman" panose="02020603050405020304" pitchFamily="18" charset="0"/>
                <a:cs typeface="Times New Roman" panose="02020603050405020304" pitchFamily="18" charset="0"/>
              </a:rPr>
              <a:t>seer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 person of supposed supernatural insight who sees visions of the </a:t>
            </a:r>
            <a:r>
              <a:rPr lang="en-US" sz="2000" dirty="0" smtClean="0">
                <a:latin typeface="Times New Roman" panose="02020603050405020304" pitchFamily="18" charset="0"/>
                <a:cs typeface="Times New Roman" panose="02020603050405020304" pitchFamily="18" charset="0"/>
              </a:rPr>
              <a:t>future)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When we are reading a book or listening, when someone is explaining something </a:t>
            </a:r>
            <a:r>
              <a:rPr lang="en-US" sz="2000" dirty="0" smtClean="0">
                <a:latin typeface="Times New Roman" panose="02020603050405020304" pitchFamily="18" charset="0"/>
                <a:cs typeface="Times New Roman" panose="02020603050405020304" pitchFamily="18" charset="0"/>
              </a:rPr>
              <a:t>to us</a:t>
            </a:r>
            <a:r>
              <a:rPr lang="en-US" sz="2000" dirty="0">
                <a:latin typeface="Times New Roman" panose="02020603050405020304" pitchFamily="18" charset="0"/>
                <a:cs typeface="Times New Roman" panose="02020603050405020304" pitchFamily="18" charset="0"/>
              </a:rPr>
              <a:t>, when we are watching a scenery or when we are thinking – we are engaged in the activities </a:t>
            </a:r>
            <a:r>
              <a:rPr lang="en-US" sz="2000" dirty="0" smtClean="0">
                <a:latin typeface="Times New Roman" panose="02020603050405020304" pitchFamily="18" charset="0"/>
                <a:cs typeface="Times New Roman" panose="02020603050405020304" pitchFamily="18" charset="0"/>
              </a:rPr>
              <a:t>of ‘</a:t>
            </a:r>
            <a:r>
              <a:rPr lang="en-US" sz="2000" dirty="0">
                <a:latin typeface="Times New Roman" panose="02020603050405020304" pitchFamily="18" charset="0"/>
                <a:cs typeface="Times New Roman" panose="02020603050405020304" pitchFamily="18" charset="0"/>
              </a:rPr>
              <a:t>seeing’ or understanding. Now when we see some nice scenery we say ‘I am seeing’ that means ourself ‘I’ see via the eyes, the eyes don’t see, they are just instruments, that unable me to see </a:t>
            </a:r>
            <a:r>
              <a:rPr lang="en-US" sz="2000" dirty="0" smtClean="0">
                <a:latin typeface="Times New Roman" panose="02020603050405020304" pitchFamily="18" charset="0"/>
                <a:cs typeface="Times New Roman" panose="02020603050405020304" pitchFamily="18" charset="0"/>
              </a:rPr>
              <a:t>something outside</a:t>
            </a:r>
            <a:r>
              <a:rPr lang="en-US" sz="2000" dirty="0">
                <a:latin typeface="Times New Roman" panose="02020603050405020304" pitchFamily="18" charset="0"/>
                <a:cs typeface="Times New Roman" panose="02020603050405020304" pitchFamily="18" charset="0"/>
              </a:rPr>
              <a:t>. Different images are formed in the eyes every time, but it is I who is able to relate it to </a:t>
            </a:r>
            <a:r>
              <a:rPr lang="en-US" sz="2000" dirty="0" smtClean="0">
                <a:latin typeface="Times New Roman" panose="02020603050405020304" pitchFamily="18" charset="0"/>
                <a:cs typeface="Times New Roman" panose="02020603050405020304" pitchFamily="18" charset="0"/>
              </a:rPr>
              <a:t>the meaning </a:t>
            </a:r>
            <a:r>
              <a:rPr lang="en-US" sz="2000" dirty="0">
                <a:latin typeface="Times New Roman" panose="02020603050405020304" pitchFamily="18" charset="0"/>
                <a:cs typeface="Times New Roman" panose="02020603050405020304" pitchFamily="18" charset="0"/>
              </a:rPr>
              <a:t>of that image every time. Similarly, I can see inside ‘in me’ also – without the eyes. </a:t>
            </a:r>
            <a:r>
              <a:rPr lang="en-US" sz="2000" dirty="0" smtClean="0">
                <a:latin typeface="Times New Roman" panose="02020603050405020304" pitchFamily="18" charset="0"/>
                <a:cs typeface="Times New Roman" panose="02020603050405020304" pitchFamily="18" charset="0"/>
              </a:rPr>
              <a:t>For example </a:t>
            </a:r>
            <a:r>
              <a:rPr lang="en-US" sz="2000" dirty="0">
                <a:latin typeface="Times New Roman" panose="02020603050405020304" pitchFamily="18" charset="0"/>
                <a:cs typeface="Times New Roman" panose="02020603050405020304" pitchFamily="18" charset="0"/>
              </a:rPr>
              <a:t>I can see that I am getting angry. In this case I understand or know or am aware that I </a:t>
            </a:r>
            <a:r>
              <a:rPr lang="en-US" sz="2000" dirty="0" smtClean="0">
                <a:latin typeface="Times New Roman" panose="02020603050405020304" pitchFamily="18" charset="0"/>
                <a:cs typeface="Times New Roman" panose="02020603050405020304" pitchFamily="18" charset="0"/>
              </a:rPr>
              <a:t>am getting </a:t>
            </a:r>
            <a:r>
              <a:rPr lang="en-US" sz="2000" dirty="0">
                <a:latin typeface="Times New Roman" panose="02020603050405020304" pitchFamily="18" charset="0"/>
                <a:cs typeface="Times New Roman" panose="02020603050405020304" pitchFamily="18" charset="0"/>
              </a:rPr>
              <a:t>angry. When I see outside the body works as an instrument</a:t>
            </a:r>
            <a:r>
              <a:rPr lang="en-US" sz="2000" dirty="0" smtClean="0">
                <a:latin typeface="Times New Roman" panose="02020603050405020304" pitchFamily="18" charset="0"/>
                <a:cs typeface="Times New Roman" panose="02020603050405020304" pitchFamily="18" charset="0"/>
              </a:rPr>
              <a:t>.</a:t>
            </a:r>
          </a:p>
          <a:p>
            <a:pPr algn="just"/>
            <a:endParaRPr lang="en-US" sz="12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I am the </a:t>
            </a:r>
            <a:r>
              <a:rPr lang="en-US" sz="2000" b="1" dirty="0" smtClean="0">
                <a:latin typeface="Times New Roman" panose="02020603050405020304" pitchFamily="18" charset="0"/>
                <a:cs typeface="Times New Roman" panose="02020603050405020304" pitchFamily="18" charset="0"/>
              </a:rPr>
              <a:t>doer (</a:t>
            </a:r>
            <a:r>
              <a:rPr lang="en-US" sz="2000" dirty="0">
                <a:latin typeface="Times New Roman" panose="02020603050405020304" pitchFamily="18" charset="0"/>
                <a:cs typeface="Times New Roman" panose="02020603050405020304" pitchFamily="18" charset="0"/>
              </a:rPr>
              <a:t>a person who acts rather than merely talking or thinking</a:t>
            </a:r>
            <a:r>
              <a:rPr lang="en-US" sz="2000" b="1"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once I have seen/ understood something, I am the one who decides what to do or </a:t>
            </a:r>
            <a:r>
              <a:rPr lang="en-US" sz="2000" dirty="0" smtClean="0">
                <a:latin typeface="Times New Roman" panose="02020603050405020304" pitchFamily="18" charset="0"/>
                <a:cs typeface="Times New Roman" panose="02020603050405020304" pitchFamily="18" charset="0"/>
              </a:rPr>
              <a:t>not to </a:t>
            </a:r>
            <a:r>
              <a:rPr lang="en-US" sz="2000" dirty="0">
                <a:latin typeface="Times New Roman" panose="02020603050405020304" pitchFamily="18" charset="0"/>
                <a:cs typeface="Times New Roman" panose="02020603050405020304" pitchFamily="18" charset="0"/>
              </a:rPr>
              <a:t>do. I am the doer. For example, when I see the scenery I am the one who decide to take a picture </a:t>
            </a:r>
            <a:r>
              <a:rPr lang="en-US" sz="2000" dirty="0" smtClean="0">
                <a:latin typeface="Times New Roman" panose="02020603050405020304" pitchFamily="18" charset="0"/>
                <a:cs typeface="Times New Roman" panose="02020603050405020304" pitchFamily="18" charset="0"/>
              </a:rPr>
              <a:t>of the </a:t>
            </a:r>
            <a:r>
              <a:rPr lang="en-US" sz="2000" dirty="0">
                <a:latin typeface="Times New Roman" panose="02020603050405020304" pitchFamily="18" charset="0"/>
                <a:cs typeface="Times New Roman" panose="02020603050405020304" pitchFamily="18" charset="0"/>
              </a:rPr>
              <a:t>scenery. I use my hands to pick camera and click a picture. The hands in the body are thus used asan instrument. In this way I work with my hands and legs</a:t>
            </a:r>
            <a:r>
              <a:rPr lang="en-US" sz="2000" dirty="0" smtClean="0">
                <a:latin typeface="Times New Roman" panose="02020603050405020304" pitchFamily="18" charset="0"/>
                <a:cs typeface="Times New Roman" panose="02020603050405020304" pitchFamily="18" charset="0"/>
              </a:rPr>
              <a:t>.</a:t>
            </a:r>
          </a:p>
          <a:p>
            <a:pPr algn="just"/>
            <a:endParaRPr lang="en-US" sz="11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I am the enjoyer</a:t>
            </a:r>
            <a:r>
              <a:rPr lang="en-US" sz="2000" dirty="0">
                <a:latin typeface="Times New Roman" panose="02020603050405020304" pitchFamily="18" charset="0"/>
                <a:cs typeface="Times New Roman" panose="02020603050405020304" pitchFamily="18" charset="0"/>
              </a:rPr>
              <a:t>: I saw the scenery and I took the picture. I am the seer and doer so far. When I seethe picture I like it. I am the one that enjoys it. Thus there is a continuity of being the seer, doer andenjoyer. Similarly when I eat, I am the one that gets the taste – from the tongue.</a:t>
            </a:r>
          </a:p>
        </p:txBody>
      </p:sp>
    </p:spTree>
    <p:extLst>
      <p:ext uri="{BB962C8B-B14F-4D97-AF65-F5344CB8AC3E}">
        <p14:creationId xmlns:p14="http://schemas.microsoft.com/office/powerpoint/2010/main" val="485660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11923056"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Understanding the harmony of I with the Body: programs to ensure </a:t>
            </a:r>
            <a:r>
              <a:rPr lang="en-US" sz="2400" dirty="0" err="1">
                <a:latin typeface="Times New Roman" panose="02020603050405020304" pitchFamily="18" charset="0"/>
                <a:cs typeface="Times New Roman" panose="02020603050405020304" pitchFamily="18" charset="0"/>
              </a:rPr>
              <a:t>Sanyam</a:t>
            </a:r>
            <a:r>
              <a:rPr lang="en-US" sz="2400" dirty="0">
                <a:latin typeface="Times New Roman" panose="02020603050405020304" pitchFamily="18" charset="0"/>
                <a:cs typeface="Times New Roman" panose="02020603050405020304" pitchFamily="18" charset="0"/>
              </a:rPr>
              <a:t> and Health</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71720" y="887507"/>
            <a:ext cx="12062012" cy="5204011"/>
          </a:xfrm>
        </p:spPr>
        <p:txBody>
          <a:bodyPr>
            <a:noAutofit/>
          </a:bodyPr>
          <a:lstStyle/>
          <a:p>
            <a:pPr marL="0" indent="0" algn="just">
              <a:buNone/>
            </a:pPr>
            <a:r>
              <a:rPr lang="en-US" sz="2000" dirty="0" smtClean="0">
                <a:latin typeface="Times New Roman" panose="02020603050405020304" pitchFamily="18" charset="0"/>
                <a:cs typeface="Times New Roman" panose="02020603050405020304" pitchFamily="18" charset="0"/>
              </a:rPr>
              <a:t>Our </a:t>
            </a:r>
            <a:r>
              <a:rPr lang="en-US" sz="2000" dirty="0">
                <a:latin typeface="Times New Roman" panose="02020603050405020304" pitchFamily="18" charset="0"/>
                <a:cs typeface="Times New Roman" panose="02020603050405020304" pitchFamily="18" charset="0"/>
              </a:rPr>
              <a:t>present lifestyle and conditionings are not very conductive to keep the body fit </a:t>
            </a:r>
            <a:r>
              <a:rPr lang="en-US" sz="2000" dirty="0" smtClean="0">
                <a:latin typeface="Times New Roman" panose="02020603050405020304" pitchFamily="18" charset="0"/>
                <a:cs typeface="Times New Roman" panose="02020603050405020304" pitchFamily="18" charset="0"/>
              </a:rPr>
              <a:t>and therefore </a:t>
            </a:r>
            <a:r>
              <a:rPr lang="en-US" sz="2000" dirty="0">
                <a:latin typeface="Times New Roman" panose="02020603050405020304" pitchFamily="18" charset="0"/>
                <a:cs typeface="Times New Roman" panose="02020603050405020304" pitchFamily="18" charset="0"/>
              </a:rPr>
              <a:t>it is important to understand </a:t>
            </a:r>
            <a:r>
              <a:rPr lang="en-US" sz="2000" dirty="0">
                <a:latin typeface="Times New Roman" panose="02020603050405020304" pitchFamily="18" charset="0"/>
                <a:cs typeface="Times New Roman" panose="02020603050405020304" pitchFamily="18" charset="0"/>
              </a:rPr>
              <a:t>sanyama and swasthya</a:t>
            </a:r>
            <a:r>
              <a:rPr lang="en-US" sz="2000" dirty="0">
                <a:latin typeface="Times New Roman" panose="02020603050405020304" pitchFamily="18" charset="0"/>
                <a:cs typeface="Times New Roman" panose="02020603050405020304" pitchFamily="18" charset="0"/>
              </a:rPr>
              <a:t> correctly and maintain proper </a:t>
            </a:r>
            <a:r>
              <a:rPr lang="en-US" sz="2000" dirty="0" smtClean="0">
                <a:latin typeface="Times New Roman" panose="02020603050405020304" pitchFamily="18" charset="0"/>
                <a:cs typeface="Times New Roman" panose="02020603050405020304" pitchFamily="18" charset="0"/>
              </a:rPr>
              <a:t>harmony with </a:t>
            </a:r>
            <a:r>
              <a:rPr lang="en-US" sz="2000" dirty="0">
                <a:latin typeface="Times New Roman" panose="02020603050405020304" pitchFamily="18" charset="0"/>
                <a:cs typeface="Times New Roman" panose="02020603050405020304" pitchFamily="18" charset="0"/>
              </a:rPr>
              <a:t>the body. </a:t>
            </a:r>
            <a:r>
              <a:rPr lang="en-US" sz="2000" dirty="0">
                <a:latin typeface="Times New Roman" panose="02020603050405020304" pitchFamily="18" charset="0"/>
                <a:cs typeface="Times New Roman" panose="02020603050405020304" pitchFamily="18" charset="0"/>
              </a:rPr>
              <a:t>As a proposal, we need to work for the following few things</a:t>
            </a:r>
          </a:p>
          <a:p>
            <a:pPr marL="0" indent="0" algn="just">
              <a:buNone/>
            </a:pPr>
            <a:r>
              <a:rPr lang="en-US" sz="2000" dirty="0">
                <a:latin typeface="Times New Roman" panose="02020603050405020304" pitchFamily="18" charset="0"/>
                <a:cs typeface="Times New Roman" panose="02020603050405020304" pitchFamily="18" charset="0"/>
              </a:rPr>
              <a:t>1. To understand and live with sanyama.</a:t>
            </a:r>
          </a:p>
          <a:p>
            <a:pPr marL="0" indent="0" algn="just">
              <a:buNone/>
            </a:pPr>
            <a:r>
              <a:rPr lang="en-US" sz="2000" dirty="0">
                <a:latin typeface="Times New Roman" panose="02020603050405020304" pitchFamily="18" charset="0"/>
                <a:cs typeface="Times New Roman" panose="02020603050405020304" pitchFamily="18" charset="0"/>
              </a:rPr>
              <a:t>2. </a:t>
            </a:r>
            <a:r>
              <a:rPr lang="en-US" sz="2000" dirty="0">
                <a:latin typeface="Times New Roman" panose="02020603050405020304" pitchFamily="18" charset="0"/>
                <a:cs typeface="Times New Roman" panose="02020603050405020304" pitchFamily="18" charset="0"/>
              </a:rPr>
              <a:t>To understand the self organization of the body and ensure health of the body</a:t>
            </a:r>
            <a:r>
              <a:rPr lang="en-US" sz="2000" dirty="0" smtClean="0">
                <a:latin typeface="Times New Roman" panose="02020603050405020304" pitchFamily="18" charset="0"/>
                <a:cs typeface="Times New Roman" panose="02020603050405020304" pitchFamily="18" charset="0"/>
              </a:rPr>
              <a:t>.</a:t>
            </a:r>
          </a:p>
          <a:p>
            <a:pPr marL="0" indent="0" algn="just">
              <a:buNone/>
            </a:pPr>
            <a:endParaRPr lang="en-US" sz="2000" b="1" dirty="0" smtClean="0">
              <a:latin typeface="Times New Roman" panose="02020603050405020304" pitchFamily="18" charset="0"/>
              <a:cs typeface="Times New Roman" panose="02020603050405020304" pitchFamily="18" charset="0"/>
            </a:endParaRPr>
          </a:p>
          <a:p>
            <a:pPr marL="0" indent="0" algn="just">
              <a:buNone/>
            </a:pPr>
            <a:r>
              <a:rPr lang="en-US" sz="2000" b="1" dirty="0" smtClean="0">
                <a:latin typeface="Times New Roman" panose="02020603050405020304" pitchFamily="18" charset="0"/>
                <a:cs typeface="Times New Roman" panose="02020603050405020304" pitchFamily="18" charset="0"/>
              </a:rPr>
              <a:t>1. Understanding </a:t>
            </a:r>
            <a:r>
              <a:rPr lang="en-US" sz="2000" b="1" dirty="0">
                <a:latin typeface="Times New Roman" panose="02020603050405020304" pitchFamily="18" charset="0"/>
                <a:cs typeface="Times New Roman" panose="02020603050405020304" pitchFamily="18" charset="0"/>
              </a:rPr>
              <a:t>and Living with </a:t>
            </a:r>
            <a:r>
              <a:rPr lang="en-US" sz="2000" b="1" dirty="0">
                <a:latin typeface="Times New Roman" panose="02020603050405020304" pitchFamily="18" charset="0"/>
                <a:cs typeface="Times New Roman" panose="02020603050405020304" pitchFamily="18" charset="0"/>
              </a:rPr>
              <a:t>Sanyama: </a:t>
            </a:r>
            <a:r>
              <a:rPr lang="en-US" sz="2000" dirty="0">
                <a:latin typeface="Times New Roman" panose="02020603050405020304" pitchFamily="18" charset="0"/>
                <a:cs typeface="Times New Roman" panose="02020603050405020304" pitchFamily="18" charset="0"/>
              </a:rPr>
              <a:t>Sanyama</a:t>
            </a:r>
            <a:r>
              <a:rPr lang="en-US" sz="2000" dirty="0">
                <a:latin typeface="Times New Roman" panose="02020603050405020304" pitchFamily="18" charset="0"/>
                <a:cs typeface="Times New Roman" panose="02020603050405020304" pitchFamily="18" charset="0"/>
              </a:rPr>
              <a:t> implies that the self takes </a:t>
            </a:r>
            <a:r>
              <a:rPr lang="en-US" sz="2000" dirty="0" smtClean="0">
                <a:latin typeface="Times New Roman" panose="02020603050405020304" pitchFamily="18" charset="0"/>
                <a:cs typeface="Times New Roman" panose="02020603050405020304" pitchFamily="18" charset="0"/>
              </a:rPr>
              <a:t>the responsibility </a:t>
            </a:r>
            <a:r>
              <a:rPr lang="en-US" sz="2000" dirty="0">
                <a:latin typeface="Times New Roman" panose="02020603050405020304" pitchFamily="18" charset="0"/>
                <a:cs typeface="Times New Roman" panose="02020603050405020304" pitchFamily="18" charset="0"/>
              </a:rPr>
              <a:t>for proper nurturing, and right utilization of the body. For this it is essential </a:t>
            </a:r>
            <a:r>
              <a:rPr lang="en-US" sz="2000" dirty="0" smtClean="0">
                <a:latin typeface="Times New Roman" panose="02020603050405020304" pitchFamily="18" charset="0"/>
                <a:cs typeface="Times New Roman" panose="02020603050405020304" pitchFamily="18" charset="0"/>
              </a:rPr>
              <a:t>to understand </a:t>
            </a:r>
            <a:r>
              <a:rPr lang="en-US" sz="2000" dirty="0">
                <a:latin typeface="Times New Roman" panose="02020603050405020304" pitchFamily="18" charset="0"/>
                <a:cs typeface="Times New Roman" panose="02020603050405020304" pitchFamily="18" charset="0"/>
              </a:rPr>
              <a:t>the functioning of the body </a:t>
            </a:r>
            <a:r>
              <a:rPr lang="en-US" sz="2000" dirty="0" smtClean="0">
                <a:latin typeface="Times New Roman" panose="02020603050405020304" pitchFamily="18" charset="0"/>
                <a:cs typeface="Times New Roman" panose="02020603050405020304" pitchFamily="18" charset="0"/>
              </a:rPr>
              <a:t>instrument, this instrument </a:t>
            </a:r>
            <a:r>
              <a:rPr lang="en-US" sz="2000" dirty="0">
                <a:latin typeface="Times New Roman" panose="02020603050405020304" pitchFamily="18" charset="0"/>
                <a:cs typeface="Times New Roman" panose="02020603050405020304" pitchFamily="18" charset="0"/>
              </a:rPr>
              <a:t>has a limited life span and undergoes a pattern of growth and decay. </a:t>
            </a:r>
            <a:endParaRPr lang="en-US" sz="2000" dirty="0" smtClean="0">
              <a:latin typeface="Times New Roman" panose="02020603050405020304" pitchFamily="18" charset="0"/>
              <a:cs typeface="Times New Roman" panose="02020603050405020304" pitchFamily="18" charset="0"/>
            </a:endParaRPr>
          </a:p>
          <a:p>
            <a:pPr marL="0" indent="0" algn="just">
              <a:buNone/>
            </a:pPr>
            <a:endParaRPr lang="en-US" sz="2000" dirty="0" smtClean="0">
              <a:latin typeface="Times New Roman" panose="02020603050405020304" pitchFamily="18" charset="0"/>
              <a:cs typeface="Times New Roman" panose="02020603050405020304" pitchFamily="18" charset="0"/>
            </a:endParaRPr>
          </a:p>
          <a:p>
            <a:pPr marL="0" indent="0" algn="just">
              <a:buNone/>
            </a:pPr>
            <a:r>
              <a:rPr lang="en-US" sz="2000" b="1" dirty="0" smtClean="0">
                <a:latin typeface="Times New Roman" panose="02020603050405020304" pitchFamily="18" charset="0"/>
                <a:cs typeface="Times New Roman" panose="02020603050405020304" pitchFamily="18" charset="0"/>
              </a:rPr>
              <a:t>2. Understanding the self organization of the body and ensure health of the body:</a:t>
            </a:r>
            <a:endParaRPr lang="en-US" sz="2000" dirty="0" smtClean="0">
              <a:latin typeface="Times New Roman" panose="02020603050405020304" pitchFamily="18" charset="0"/>
              <a:cs typeface="Times New Roman" panose="02020603050405020304" pitchFamily="18" charset="0"/>
            </a:endParaRPr>
          </a:p>
          <a:p>
            <a:pPr marL="457200" indent="-457200" algn="just">
              <a:buAutoNum type="alphaLcPeriod"/>
            </a:pPr>
            <a:r>
              <a:rPr lang="en-US" sz="2000" b="1" dirty="0" smtClean="0">
                <a:latin typeface="Times New Roman" panose="02020603050405020304" pitchFamily="18" charset="0"/>
                <a:cs typeface="Times New Roman" panose="02020603050405020304" pitchFamily="18" charset="0"/>
              </a:rPr>
              <a:t>Nurturing of the Body: Proper Food, Air, Water, Etc.: </a:t>
            </a:r>
            <a:r>
              <a:rPr lang="en-US" sz="2000" dirty="0" smtClean="0">
                <a:latin typeface="Times New Roman" panose="02020603050405020304" pitchFamily="18" charset="0"/>
                <a:cs typeface="Times New Roman" panose="02020603050405020304" pitchFamily="18" charset="0"/>
              </a:rPr>
              <a:t>process of selecting food for the body, to make out the elements which make a complete food so that it gives required nutrients and energy to the body, food needs to be eaten only when we feel hungry, choice of the food has to be such that it is easily digestible and the food needs to be taken with proper posture of the body and in right quantity.</a:t>
            </a:r>
          </a:p>
        </p:txBody>
      </p:sp>
    </p:spTree>
    <p:extLst>
      <p:ext uri="{BB962C8B-B14F-4D97-AF65-F5344CB8AC3E}">
        <p14:creationId xmlns:p14="http://schemas.microsoft.com/office/powerpoint/2010/main" val="1962955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11923056"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a:latin typeface="Times New Roman" panose="02020603050405020304" pitchFamily="18" charset="0"/>
                <a:cs typeface="Times New Roman" panose="02020603050405020304" pitchFamily="18" charset="0"/>
              </a:rPr>
              <a:t>Understanding the harmony of I with the Body: programs to ensure </a:t>
            </a:r>
            <a:r>
              <a:rPr lang="en-US" sz="2400" dirty="0" err="1">
                <a:latin typeface="Times New Roman" panose="02020603050405020304" pitchFamily="18" charset="0"/>
                <a:cs typeface="Times New Roman" panose="02020603050405020304" pitchFamily="18" charset="0"/>
              </a:rPr>
              <a:t>Sanyam</a:t>
            </a:r>
            <a:r>
              <a:rPr lang="en-US" sz="2400" dirty="0">
                <a:latin typeface="Times New Roman" panose="02020603050405020304" pitchFamily="18" charset="0"/>
                <a:cs typeface="Times New Roman" panose="02020603050405020304" pitchFamily="18" charset="0"/>
              </a:rPr>
              <a:t> and Health</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53788" y="658906"/>
            <a:ext cx="12062012" cy="5513295"/>
          </a:xfrm>
        </p:spPr>
        <p:txBody>
          <a:bodyPr>
            <a:noAutofit/>
          </a:bodyPr>
          <a:lstStyle/>
          <a:p>
            <a:pPr marL="0" indent="0" algn="just">
              <a:buNone/>
            </a:pPr>
            <a:endParaRPr lang="en-US" sz="2000" b="1" dirty="0" smtClean="0">
              <a:latin typeface="Times New Roman" panose="02020603050405020304" pitchFamily="18" charset="0"/>
              <a:cs typeface="Times New Roman" panose="02020603050405020304" pitchFamily="18" charset="0"/>
            </a:endParaRPr>
          </a:p>
          <a:p>
            <a:pPr marL="0" indent="0" algn="just">
              <a:buNone/>
            </a:pPr>
            <a:r>
              <a:rPr lang="en-US" sz="2000" b="1" dirty="0" smtClean="0">
                <a:latin typeface="Times New Roman" panose="02020603050405020304" pitchFamily="18" charset="0"/>
                <a:cs typeface="Times New Roman" panose="02020603050405020304" pitchFamily="18" charset="0"/>
              </a:rPr>
              <a:t>b. Protection </a:t>
            </a:r>
            <a:r>
              <a:rPr lang="en-US" sz="2000" b="1" dirty="0">
                <a:latin typeface="Times New Roman" panose="02020603050405020304" pitchFamily="18" charset="0"/>
                <a:cs typeface="Times New Roman" panose="02020603050405020304" pitchFamily="18" charset="0"/>
              </a:rPr>
              <a:t>of the Body: </a:t>
            </a:r>
            <a:r>
              <a:rPr lang="en-US" sz="2000" dirty="0">
                <a:latin typeface="Times New Roman" panose="02020603050405020304" pitchFamily="18" charset="0"/>
                <a:cs typeface="Times New Roman" panose="02020603050405020304" pitchFamily="18" charset="0"/>
              </a:rPr>
              <a:t>cloths</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ensure proper interaction of the body with the environment, the right amount of exposure of the body to the air, water, and sun is required to ensure its proper </a:t>
            </a:r>
            <a:r>
              <a:rPr lang="en-US" sz="2000" dirty="0" smtClean="0">
                <a:latin typeface="Times New Roman" panose="02020603050405020304" pitchFamily="18" charset="0"/>
                <a:cs typeface="Times New Roman" panose="02020603050405020304" pitchFamily="18" charset="0"/>
              </a:rPr>
              <a:t>functioning.</a:t>
            </a:r>
          </a:p>
          <a:p>
            <a:pPr marL="0" indent="0" algn="just">
              <a:buNone/>
            </a:pPr>
            <a:r>
              <a:rPr lang="en-US" sz="2000" dirty="0">
                <a:latin typeface="Times New Roman" panose="02020603050405020304" pitchFamily="18" charset="0"/>
                <a:cs typeface="Times New Roman" panose="02020603050405020304" pitchFamily="18" charset="0"/>
              </a:rPr>
              <a:t>To ensure the </a:t>
            </a:r>
            <a:r>
              <a:rPr lang="en-US" sz="2000" dirty="0" smtClean="0">
                <a:latin typeface="Times New Roman" panose="02020603050405020304" pitchFamily="18" charset="0"/>
                <a:cs typeface="Times New Roman" panose="02020603050405020304" pitchFamily="18" charset="0"/>
              </a:rPr>
              <a:t>health </a:t>
            </a:r>
            <a:r>
              <a:rPr lang="en-US" sz="2000" b="1" dirty="0" smtClean="0">
                <a:latin typeface="Times New Roman" panose="02020603050405020304" pitchFamily="18" charset="0"/>
                <a:cs typeface="Times New Roman" panose="02020603050405020304" pitchFamily="18" charset="0"/>
              </a:rPr>
              <a:t>(</a:t>
            </a:r>
            <a:r>
              <a:rPr lang="en-US" sz="2000" b="1" dirty="0" err="1" smtClean="0">
                <a:latin typeface="Times New Roman" panose="02020603050405020304" pitchFamily="18" charset="0"/>
                <a:cs typeface="Times New Roman" panose="02020603050405020304" pitchFamily="18" charset="0"/>
              </a:rPr>
              <a:t>Swasthya</a:t>
            </a:r>
            <a:r>
              <a:rPr lang="en-US" sz="2000" b="1"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of </a:t>
            </a:r>
            <a:r>
              <a:rPr lang="en-US" sz="2000" dirty="0">
                <a:latin typeface="Times New Roman" panose="02020603050405020304" pitchFamily="18" charset="0"/>
                <a:cs typeface="Times New Roman" panose="02020603050405020304" pitchFamily="18" charset="0"/>
              </a:rPr>
              <a:t>the Body, we need to take care of the following-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Ahar-Vihar</a:t>
            </a:r>
            <a:r>
              <a:rPr lang="en-US" sz="2000" dirty="0">
                <a:latin typeface="Times New Roman" panose="02020603050405020304" pitchFamily="18" charset="0"/>
                <a:cs typeface="Times New Roman" panose="02020603050405020304" pitchFamily="18" charset="0"/>
              </a:rPr>
              <a:t>, ii) </a:t>
            </a:r>
            <a:r>
              <a:rPr lang="en-US" sz="2000" dirty="0" err="1">
                <a:latin typeface="Times New Roman" panose="02020603050405020304" pitchFamily="18" charset="0"/>
                <a:cs typeface="Times New Roman" panose="02020603050405020304" pitchFamily="18" charset="0"/>
              </a:rPr>
              <a:t>Shram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Vyayam</a:t>
            </a:r>
            <a:r>
              <a:rPr lang="en-US" sz="2000" dirty="0">
                <a:latin typeface="Times New Roman" panose="02020603050405020304" pitchFamily="18" charset="0"/>
                <a:cs typeface="Times New Roman" panose="02020603050405020304" pitchFamily="18" charset="0"/>
              </a:rPr>
              <a:t>, iii) Asana-</a:t>
            </a:r>
            <a:r>
              <a:rPr lang="en-US" sz="2000" dirty="0" err="1">
                <a:latin typeface="Times New Roman" panose="02020603050405020304" pitchFamily="18" charset="0"/>
                <a:cs typeface="Times New Roman" panose="02020603050405020304" pitchFamily="18" charset="0"/>
              </a:rPr>
              <a:t>Pranayam</a:t>
            </a:r>
            <a:r>
              <a:rPr lang="en-US" sz="2000" dirty="0">
                <a:latin typeface="Times New Roman" panose="02020603050405020304" pitchFamily="18" charset="0"/>
                <a:cs typeface="Times New Roman" panose="02020603050405020304" pitchFamily="18" charset="0"/>
              </a:rPr>
              <a:t> and iv) </a:t>
            </a:r>
            <a:r>
              <a:rPr lang="en-US" sz="2000" dirty="0" err="1">
                <a:latin typeface="Times New Roman" panose="02020603050405020304" pitchFamily="18" charset="0"/>
                <a:cs typeface="Times New Roman" panose="02020603050405020304" pitchFamily="18" charset="0"/>
              </a:rPr>
              <a:t>Aushadhi-Chikitsa</a:t>
            </a:r>
            <a:r>
              <a:rPr lang="en-US" sz="2000" dirty="0">
                <a:latin typeface="Times New Roman" panose="02020603050405020304" pitchFamily="18" charset="0"/>
                <a:cs typeface="Times New Roman" panose="02020603050405020304" pitchFamily="18" charset="0"/>
              </a:rPr>
              <a:t>.</a:t>
            </a:r>
          </a:p>
          <a:p>
            <a:pPr marL="914400" indent="-457200" algn="just">
              <a:buAutoNum type="arabicParenR"/>
            </a:pPr>
            <a:r>
              <a:rPr lang="en-US" sz="2000" b="1" dirty="0" smtClean="0">
                <a:latin typeface="Times New Roman" panose="02020603050405020304" pitchFamily="18" charset="0"/>
                <a:cs typeface="Times New Roman" panose="02020603050405020304" pitchFamily="18" charset="0"/>
              </a:rPr>
              <a:t>Proper </a:t>
            </a:r>
            <a:r>
              <a:rPr lang="en-US" sz="2000" b="1" dirty="0">
                <a:latin typeface="Times New Roman" panose="02020603050405020304" pitchFamily="18" charset="0"/>
                <a:cs typeface="Times New Roman" panose="02020603050405020304" pitchFamily="18" charset="0"/>
              </a:rPr>
              <a:t>upkeep (</a:t>
            </a:r>
            <a:r>
              <a:rPr lang="en-US" sz="2000" b="1" dirty="0">
                <a:latin typeface="Times New Roman" panose="02020603050405020304" pitchFamily="18" charset="0"/>
                <a:cs typeface="Times New Roman" panose="02020603050405020304" pitchFamily="18" charset="0"/>
              </a:rPr>
              <a:t>Vihar) of the Body: </a:t>
            </a:r>
            <a:r>
              <a:rPr lang="en-US" sz="2000" dirty="0">
                <a:latin typeface="Times New Roman" panose="02020603050405020304" pitchFamily="18" charset="0"/>
                <a:cs typeface="Times New Roman" panose="02020603050405020304" pitchFamily="18" charset="0"/>
              </a:rPr>
              <a:t>When we work, the Body gets tired. When we takerest</a:t>
            </a:r>
            <a:r>
              <a:rPr lang="en-US" sz="2000" dirty="0">
                <a:latin typeface="Times New Roman" panose="02020603050405020304" pitchFamily="18" charset="0"/>
                <a:cs typeface="Times New Roman" panose="02020603050405020304" pitchFamily="18" charset="0"/>
              </a:rPr>
              <a:t>, the Body becomes fit to work. </a:t>
            </a:r>
            <a:endParaRPr lang="en-US" sz="2000" dirty="0" smtClean="0">
              <a:latin typeface="Times New Roman" panose="02020603050405020304" pitchFamily="18" charset="0"/>
              <a:cs typeface="Times New Roman" panose="02020603050405020304" pitchFamily="18" charset="0"/>
            </a:endParaRPr>
          </a:p>
          <a:p>
            <a:pPr marL="914400" indent="-457200" algn="just">
              <a:buAutoNum type="arabicParenR"/>
            </a:pPr>
            <a:r>
              <a:rPr lang="en-US" sz="2000" b="1" dirty="0" err="1" smtClean="0">
                <a:latin typeface="Times New Roman" panose="02020603050405020304" pitchFamily="18" charset="0"/>
                <a:cs typeface="Times New Roman" panose="02020603050405020304" pitchFamily="18" charset="0"/>
              </a:rPr>
              <a:t>Labour</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Labour is another requirement. </a:t>
            </a:r>
            <a:r>
              <a:rPr lang="en-US" sz="2000" dirty="0">
                <a:latin typeface="Times New Roman" panose="02020603050405020304" pitchFamily="18" charset="0"/>
                <a:cs typeface="Times New Roman" panose="02020603050405020304" pitchFamily="18" charset="0"/>
              </a:rPr>
              <a:t>It means employing the body physically </a:t>
            </a:r>
            <a:r>
              <a:rPr lang="en-US" sz="2000" dirty="0" smtClean="0">
                <a:latin typeface="Times New Roman" panose="02020603050405020304" pitchFamily="18" charset="0"/>
                <a:cs typeface="Times New Roman" panose="02020603050405020304" pitchFamily="18" charset="0"/>
              </a:rPr>
              <a:t>for production </a:t>
            </a:r>
            <a:r>
              <a:rPr lang="en-US" sz="2000" dirty="0">
                <a:latin typeface="Times New Roman" panose="02020603050405020304" pitchFamily="18" charset="0"/>
                <a:cs typeface="Times New Roman" panose="02020603050405020304" pitchFamily="18" charset="0"/>
              </a:rPr>
              <a:t>and maintenance of physical facilities. </a:t>
            </a:r>
            <a:endParaRPr lang="en-US" sz="2000" dirty="0" smtClean="0">
              <a:latin typeface="Times New Roman" panose="02020603050405020304" pitchFamily="18" charset="0"/>
              <a:cs typeface="Times New Roman" panose="02020603050405020304" pitchFamily="18" charset="0"/>
            </a:endParaRPr>
          </a:p>
          <a:p>
            <a:pPr marL="914400" indent="-457200" algn="just">
              <a:buAutoNum type="arabicParenR"/>
            </a:pPr>
            <a:r>
              <a:rPr lang="en-US" sz="2000" b="1" dirty="0" smtClean="0">
                <a:latin typeface="Times New Roman" panose="02020603050405020304" pitchFamily="18" charset="0"/>
                <a:cs typeface="Times New Roman" panose="02020603050405020304" pitchFamily="18" charset="0"/>
              </a:rPr>
              <a:t>Physical </a:t>
            </a:r>
            <a:r>
              <a:rPr lang="en-US" sz="2000" b="1" dirty="0">
                <a:latin typeface="Times New Roman" panose="02020603050405020304" pitchFamily="18" charset="0"/>
                <a:cs typeface="Times New Roman" panose="02020603050405020304" pitchFamily="18" charset="0"/>
              </a:rPr>
              <a:t>Exercises: </a:t>
            </a:r>
            <a:endParaRPr lang="en-US" sz="2000" b="1" dirty="0" smtClean="0">
              <a:latin typeface="Times New Roman" panose="02020603050405020304" pitchFamily="18" charset="0"/>
              <a:cs typeface="Times New Roman" panose="02020603050405020304" pitchFamily="18" charset="0"/>
            </a:endParaRPr>
          </a:p>
          <a:p>
            <a:pPr marL="914400" indent="-457200" algn="just">
              <a:buAutoNum type="arabicParenR"/>
            </a:pPr>
            <a:r>
              <a:rPr lang="en-US" sz="2000" b="1" dirty="0" err="1" smtClean="0">
                <a:latin typeface="Times New Roman" panose="02020603050405020304" pitchFamily="18" charset="0"/>
                <a:cs typeface="Times New Roman" panose="02020603050405020304" pitchFamily="18" charset="0"/>
              </a:rPr>
              <a:t>Asan-Pranayam</a:t>
            </a:r>
            <a:r>
              <a:rPr lang="en-US" sz="2000" b="1" dirty="0">
                <a:latin typeface="Times New Roman" panose="02020603050405020304" pitchFamily="18" charset="0"/>
                <a:cs typeface="Times New Roman" panose="02020603050405020304" pitchFamily="18" charset="0"/>
              </a:rPr>
              <a:t>: </a:t>
            </a:r>
            <a:endParaRPr lang="en-US" sz="2000" b="1" dirty="0" smtClean="0">
              <a:latin typeface="Times New Roman" panose="02020603050405020304" pitchFamily="18" charset="0"/>
              <a:cs typeface="Times New Roman" panose="02020603050405020304" pitchFamily="18" charset="0"/>
            </a:endParaRPr>
          </a:p>
          <a:p>
            <a:pPr marL="914400" indent="-457200" algn="just">
              <a:buAutoNum type="arabicParenR"/>
            </a:pPr>
            <a:r>
              <a:rPr lang="en-US" sz="2000" b="1" dirty="0" smtClean="0">
                <a:latin typeface="Times New Roman" panose="02020603050405020304" pitchFamily="18" charset="0"/>
                <a:cs typeface="Times New Roman" panose="02020603050405020304" pitchFamily="18" charset="0"/>
              </a:rPr>
              <a:t>Treatment </a:t>
            </a:r>
            <a:r>
              <a:rPr lang="en-US" sz="2000" b="1" dirty="0">
                <a:latin typeface="Times New Roman" panose="02020603050405020304" pitchFamily="18" charset="0"/>
                <a:cs typeface="Times New Roman" panose="02020603050405020304" pitchFamily="18" charset="0"/>
              </a:rPr>
              <a:t>of the body</a:t>
            </a:r>
            <a:r>
              <a:rPr lang="en-US" sz="2000" b="1"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smtClean="0">
              <a:latin typeface="Times New Roman" panose="02020603050405020304" pitchFamily="18" charset="0"/>
              <a:cs typeface="Times New Roman" panose="02020603050405020304" pitchFamily="18" charset="0"/>
            </a:endParaRPr>
          </a:p>
          <a:p>
            <a:pPr marL="0" indent="0" algn="just">
              <a:buNone/>
            </a:pPr>
            <a:r>
              <a:rPr lang="en-US" sz="2000" b="1" dirty="0" smtClean="0">
                <a:latin typeface="Times New Roman" panose="02020603050405020304" pitchFamily="18" charset="0"/>
                <a:cs typeface="Times New Roman" panose="02020603050405020304" pitchFamily="18" charset="0"/>
              </a:rPr>
              <a:t>c. Right Utilization of the Body (</a:t>
            </a:r>
            <a:r>
              <a:rPr lang="en-US" sz="2000" b="1" dirty="0" err="1" smtClean="0">
                <a:latin typeface="Times New Roman" panose="02020603050405020304" pitchFamily="18" charset="0"/>
                <a:cs typeface="Times New Roman" panose="02020603050405020304" pitchFamily="18" charset="0"/>
              </a:rPr>
              <a:t>Sadupayoga</a:t>
            </a:r>
            <a:r>
              <a:rPr lang="en-US" sz="2000" b="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Right utilization of the body as an instrument necessitates understanding the purpose for which this instrument is to be used. Normally, we tend to believe that the body is an instrument for sensory enjoyment, which is not correct. </a:t>
            </a:r>
          </a:p>
        </p:txBody>
      </p:sp>
    </p:spTree>
    <p:extLst>
      <p:ext uri="{BB962C8B-B14F-4D97-AF65-F5344CB8AC3E}">
        <p14:creationId xmlns:p14="http://schemas.microsoft.com/office/powerpoint/2010/main" val="326892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71720" y="53788"/>
            <a:ext cx="11923056"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400" dirty="0" smtClean="0">
                <a:latin typeface="Times New Roman" panose="02020603050405020304" pitchFamily="18" charset="0"/>
                <a:cs typeface="Times New Roman" panose="02020603050405020304" pitchFamily="18" charset="0"/>
              </a:rPr>
              <a:t>Human </a:t>
            </a:r>
            <a:r>
              <a:rPr lang="en-US" sz="2400" dirty="0">
                <a:latin typeface="Times New Roman" panose="02020603050405020304" pitchFamily="18" charset="0"/>
                <a:cs typeface="Times New Roman" panose="02020603050405020304" pitchFamily="18" charset="0"/>
              </a:rPr>
              <a:t>body is a self organized </a:t>
            </a:r>
            <a:r>
              <a:rPr lang="en-US" sz="2400" dirty="0" smtClean="0">
                <a:latin typeface="Times New Roman" panose="02020603050405020304" pitchFamily="18" charset="0"/>
                <a:cs typeface="Times New Roman" panose="02020603050405020304" pitchFamily="18" charset="0"/>
              </a:rPr>
              <a:t>unit</a:t>
            </a: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r>
            <a:br>
              <a:rPr lang="en-US"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needs of self and the needs of body </a:t>
            </a:r>
            <a:endParaRPr lang="en-US" altLang="en-US" dirty="0" smtClean="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71720" y="1196790"/>
            <a:ext cx="12062012" cy="4518210"/>
          </a:xfrm>
        </p:spPr>
        <p:txBody>
          <a:bodyPr>
            <a:noAutofit/>
          </a:bodyPr>
          <a:lstStyle/>
          <a:p>
            <a:pPr marL="0" indent="0" algn="just">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human body is a self organized and highly sophisticated mechanism. </a:t>
            </a:r>
            <a:r>
              <a:rPr lang="en-US" sz="2000" dirty="0">
                <a:latin typeface="Times New Roman" panose="02020603050405020304" pitchFamily="18" charset="0"/>
                <a:cs typeface="Times New Roman" panose="02020603050405020304" pitchFamily="18" charset="0"/>
              </a:rPr>
              <a:t>The body is made upof several organs and glands and the different parts of the body keep working in a close co-ordination. All the activities keep the body fit for the use of ‘I’ (self or jivana) so that ‘I’ and the bodymay work in synergy as a human being. The silent aspects of this harmony b/w ‘I’ and the body are:-</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body acts according to the needs of </a:t>
            </a:r>
            <a:r>
              <a:rPr lang="en-US" sz="2000" dirty="0" smtClean="0">
                <a:latin typeface="Times New Roman" panose="02020603050405020304" pitchFamily="18" charset="0"/>
                <a:cs typeface="Times New Roman" panose="02020603050405020304" pitchFamily="18" charset="0"/>
              </a:rPr>
              <a:t>I.</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harmony among the parts of the </a:t>
            </a:r>
            <a:r>
              <a:rPr lang="en-US" sz="2000" dirty="0" smtClean="0">
                <a:latin typeface="Times New Roman" panose="02020603050405020304" pitchFamily="18" charset="0"/>
                <a:cs typeface="Times New Roman" panose="02020603050405020304" pitchFamily="18" charset="0"/>
              </a:rPr>
              <a:t>body.</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What </a:t>
            </a:r>
            <a:r>
              <a:rPr lang="en-US" sz="2000" dirty="0">
                <a:latin typeface="Times New Roman" panose="02020603050405020304" pitchFamily="18" charset="0"/>
                <a:cs typeface="Times New Roman" panose="02020603050405020304" pitchFamily="18" charset="0"/>
              </a:rPr>
              <a:t>our body follow only by the permission of </a:t>
            </a:r>
            <a:r>
              <a:rPr lang="en-US" sz="2000" dirty="0" smtClean="0">
                <a:latin typeface="Times New Roman" panose="02020603050405020304" pitchFamily="18" charset="0"/>
                <a:cs typeface="Times New Roman" panose="02020603050405020304" pitchFamily="18" charset="0"/>
              </a:rPr>
              <a:t>I.</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 strong coupling b/w I and the body. </a:t>
            </a:r>
            <a:r>
              <a:rPr lang="en-US" sz="2000" dirty="0">
                <a:latin typeface="Times New Roman" panose="02020603050405020304" pitchFamily="18" charset="0"/>
                <a:cs typeface="Times New Roman" panose="02020603050405020304" pitchFamily="18" charset="0"/>
              </a:rPr>
              <a:t>If I am in disharmony e.g. </a:t>
            </a:r>
            <a:r>
              <a:rPr lang="en-US" sz="2000" dirty="0">
                <a:latin typeface="Times New Roman" panose="02020603050405020304" pitchFamily="18" charset="0"/>
                <a:cs typeface="Times New Roman" panose="02020603050405020304" pitchFamily="18" charset="0"/>
              </a:rPr>
              <a:t>in anger or stress </a:t>
            </a:r>
            <a:r>
              <a:rPr lang="en-US" sz="2000" dirty="0" smtClean="0">
                <a:latin typeface="Times New Roman" panose="02020603050405020304" pitchFamily="18" charset="0"/>
                <a:cs typeface="Times New Roman" panose="02020603050405020304" pitchFamily="18" charset="0"/>
              </a:rPr>
              <a:t>or despair</a:t>
            </a:r>
            <a:r>
              <a:rPr lang="en-US" sz="2000" dirty="0">
                <a:latin typeface="Times New Roman" panose="02020603050405020304" pitchFamily="18" charset="0"/>
                <a:cs typeface="Times New Roman" panose="02020603050405020304" pitchFamily="18" charset="0"/>
              </a:rPr>
              <a:t>. It immediately starts affecting the body </a:t>
            </a:r>
            <a:r>
              <a:rPr lang="en-US" sz="2000" dirty="0" smtClean="0">
                <a:latin typeface="Times New Roman" panose="02020603050405020304" pitchFamily="18" charset="0"/>
                <a:cs typeface="Times New Roman" panose="02020603050405020304" pitchFamily="18" charset="0"/>
              </a:rPr>
              <a:t>adversely.</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are many diseases of the body that are caused or accentuated due to disharmony in I</a:t>
            </a:r>
            <a:r>
              <a:rPr lang="en-US" sz="2000" dirty="0" smtClean="0">
                <a:latin typeface="Times New Roman" panose="02020603050405020304" pitchFamily="18" charset="0"/>
                <a:cs typeface="Times New Roman" panose="02020603050405020304" pitchFamily="18" charset="0"/>
              </a:rPr>
              <a:t>. These </a:t>
            </a:r>
            <a:r>
              <a:rPr lang="en-US" sz="2000" dirty="0">
                <a:latin typeface="Times New Roman" panose="02020603050405020304" pitchFamily="18" charset="0"/>
                <a:cs typeface="Times New Roman" panose="02020603050405020304" pitchFamily="18" charset="0"/>
              </a:rPr>
              <a:t>are called psychosomatic diseases such as asthma, migraine, hyper-tension etc. On </a:t>
            </a:r>
            <a:r>
              <a:rPr lang="en-US" sz="2000" dirty="0" smtClean="0">
                <a:latin typeface="Times New Roman" panose="02020603050405020304" pitchFamily="18" charset="0"/>
                <a:cs typeface="Times New Roman" panose="02020603050405020304" pitchFamily="18" charset="0"/>
              </a:rPr>
              <a:t>the other </a:t>
            </a:r>
            <a:r>
              <a:rPr lang="en-US" sz="2000" dirty="0">
                <a:latin typeface="Times New Roman" panose="02020603050405020304" pitchFamily="18" charset="0"/>
                <a:cs typeface="Times New Roman" panose="02020603050405020304" pitchFamily="18" charset="0"/>
              </a:rPr>
              <a:t>hand, when there is a strong disturbance in the body manifesting in the form of severe </a:t>
            </a:r>
            <a:r>
              <a:rPr lang="en-US" sz="2000" dirty="0">
                <a:latin typeface="Times New Roman" panose="02020603050405020304" pitchFamily="18" charset="0"/>
                <a:cs typeface="Times New Roman" panose="02020603050405020304" pitchFamily="18" charset="0"/>
              </a:rPr>
              <a:t>pain,it</a:t>
            </a:r>
            <a:r>
              <a:rPr lang="en-US" sz="2000" dirty="0">
                <a:latin typeface="Times New Roman" panose="02020603050405020304" pitchFamily="18" charset="0"/>
                <a:cs typeface="Times New Roman" panose="02020603050405020304" pitchFamily="18" charset="0"/>
              </a:rPr>
              <a:t> distracts I from its normal </a:t>
            </a:r>
            <a:r>
              <a:rPr lang="en-US" sz="2000" dirty="0" smtClean="0">
                <a:latin typeface="Times New Roman" panose="02020603050405020304" pitchFamily="18" charset="0"/>
                <a:cs typeface="Times New Roman" panose="02020603050405020304" pitchFamily="18" charset="0"/>
              </a:rPr>
              <a:t>functions.</a:t>
            </a:r>
          </a:p>
          <a:p>
            <a:pPr marL="457200" indent="-457200" algn="just">
              <a:buFont typeface="+mj-lt"/>
              <a:buAutoNum type="arabicPeriod"/>
            </a:pPr>
            <a:r>
              <a:rPr lang="en-US" sz="2000" dirty="0" smtClean="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have the feeling of </a:t>
            </a:r>
            <a:r>
              <a:rPr lang="en-US" sz="2000" dirty="0">
                <a:latin typeface="Times New Roman" panose="02020603050405020304" pitchFamily="18" charset="0"/>
                <a:cs typeface="Times New Roman" panose="02020603050405020304" pitchFamily="18" charset="0"/>
              </a:rPr>
              <a:t>sanyama for the body and the body has swasthya. Sanyama</a:t>
            </a:r>
            <a:r>
              <a:rPr lang="en-US" sz="2000" dirty="0">
                <a:latin typeface="Times New Roman" panose="02020603050405020304" pitchFamily="18" charset="0"/>
                <a:cs typeface="Times New Roman" panose="02020603050405020304" pitchFamily="18" charset="0"/>
              </a:rPr>
              <a:t> is basic </a:t>
            </a:r>
            <a:r>
              <a:rPr lang="en-US" sz="2000" dirty="0" smtClean="0">
                <a:latin typeface="Times New Roman" panose="02020603050405020304" pitchFamily="18" charset="0"/>
                <a:cs typeface="Times New Roman" panose="02020603050405020304" pitchFamily="18" charset="0"/>
              </a:rPr>
              <a:t>to </a:t>
            </a:r>
            <a:r>
              <a:rPr lang="en-US" sz="2000" dirty="0" err="1" smtClean="0">
                <a:latin typeface="Times New Roman" panose="02020603050405020304" pitchFamily="18" charset="0"/>
                <a:cs typeface="Times New Roman" panose="02020603050405020304" pitchFamily="18" charset="0"/>
              </a:rPr>
              <a:t>swasthya</a:t>
            </a:r>
            <a:r>
              <a:rPr lang="en-US" sz="2000" dirty="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4940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SLW PPT Template">
  <a:themeElements>
    <a:clrScheme name="Corporate Template V1">
      <a:dk1>
        <a:sysClr val="windowText" lastClr="000000"/>
      </a:dk1>
      <a:lt1>
        <a:sysClr val="window" lastClr="FFFFFF"/>
      </a:lt1>
      <a:dk2>
        <a:srgbClr val="000000"/>
      </a:dk2>
      <a:lt2>
        <a:srgbClr val="FFFFFF"/>
      </a:lt2>
      <a:accent1>
        <a:srgbClr val="8FCAE7"/>
      </a:accent1>
      <a:accent2>
        <a:srgbClr val="A092B4"/>
      </a:accent2>
      <a:accent3>
        <a:srgbClr val="C6C070"/>
      </a:accent3>
      <a:accent4>
        <a:srgbClr val="B7B1A9"/>
      </a:accent4>
      <a:accent5>
        <a:srgbClr val="FCD450"/>
      </a:accent5>
      <a:accent6>
        <a:srgbClr val="B2541A"/>
      </a:accent6>
      <a:hlink>
        <a:srgbClr val="E7925E"/>
      </a:hlink>
      <a:folHlink>
        <a:srgbClr val="2F75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FFFFFF"/>
        </a:dk2>
        <a:lt2>
          <a:srgbClr val="000000"/>
        </a:lt2>
        <a:accent1>
          <a:srgbClr val="8FCAE7"/>
        </a:accent1>
        <a:accent2>
          <a:srgbClr val="C6C070"/>
        </a:accent2>
        <a:accent3>
          <a:srgbClr val="FFFFFF"/>
        </a:accent3>
        <a:accent4>
          <a:srgbClr val="000000"/>
        </a:accent4>
        <a:accent5>
          <a:srgbClr val="C6E1F1"/>
        </a:accent5>
        <a:accent6>
          <a:srgbClr val="B3AE65"/>
        </a:accent6>
        <a:hlink>
          <a:srgbClr val="A092B4"/>
        </a:hlink>
        <a:folHlink>
          <a:srgbClr val="B7B1A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FFFFFF"/>
        </a:dk2>
        <a:lt2>
          <a:srgbClr val="000000"/>
        </a:lt2>
        <a:accent1>
          <a:srgbClr val="336BBD"/>
        </a:accent1>
        <a:accent2>
          <a:srgbClr val="82786F"/>
        </a:accent2>
        <a:accent3>
          <a:srgbClr val="FFFFFF"/>
        </a:accent3>
        <a:accent4>
          <a:srgbClr val="000000"/>
        </a:accent4>
        <a:accent5>
          <a:srgbClr val="ADBADB"/>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FFFFFF"/>
        </a:dk2>
        <a:lt2>
          <a:srgbClr val="000000"/>
        </a:lt2>
        <a:accent1>
          <a:srgbClr val="8FCAE7"/>
        </a:accent1>
        <a:accent2>
          <a:srgbClr val="A092B4"/>
        </a:accent2>
        <a:accent3>
          <a:srgbClr val="FFFFFF"/>
        </a:accent3>
        <a:accent4>
          <a:srgbClr val="000000"/>
        </a:accent4>
        <a:accent5>
          <a:srgbClr val="C6E1F1"/>
        </a:accent5>
        <a:accent6>
          <a:srgbClr val="9184A3"/>
        </a:accent6>
        <a:hlink>
          <a:srgbClr val="C6C070"/>
        </a:hlink>
        <a:folHlink>
          <a:srgbClr val="B7B1A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FFFF"/>
        </a:dk2>
        <a:lt2>
          <a:srgbClr val="000000"/>
        </a:lt2>
        <a:accent1>
          <a:srgbClr val="5688D2"/>
        </a:accent1>
        <a:accent2>
          <a:srgbClr val="82786F"/>
        </a:accent2>
        <a:accent3>
          <a:srgbClr val="FFFFFF"/>
        </a:accent3>
        <a:accent4>
          <a:srgbClr val="000000"/>
        </a:accent4>
        <a:accent5>
          <a:srgbClr val="B4C3E5"/>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TotalTime>
  <Words>2221</Words>
  <Application>Microsoft Office PowerPoint</Application>
  <PresentationFormat>Widescreen</PresentationFormat>
  <Paragraphs>126</Paragraphs>
  <Slides>16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Calibri Light</vt:lpstr>
      <vt:lpstr>Mangal</vt:lpstr>
      <vt:lpstr>Symbol</vt:lpstr>
      <vt:lpstr>Times New Roman</vt:lpstr>
      <vt:lpstr>Wingdings</vt:lpstr>
      <vt:lpstr>Office Theme</vt:lpstr>
      <vt:lpstr>3_SLW PPT Template</vt:lpstr>
      <vt:lpstr>PowerPoint Presentation</vt:lpstr>
      <vt:lpstr>PowerPoint Presentation</vt:lpstr>
      <vt:lpstr>PowerPoint Presentation</vt:lpstr>
      <vt:lpstr>PowerPoint Presentation</vt:lpstr>
      <vt:lpstr>1) List out situations when you spend time with yourself? 2) Where do you like to go alone?</vt:lpstr>
      <vt:lpstr>Activities of knowing, assuming, recognizing and fulfillment</vt:lpstr>
      <vt:lpstr>Activities of knowing, assuming, recognizing and fulfillment</vt:lpstr>
      <vt:lpstr>The Self “I” is conscious in nature while the “Body” is physico-chemical in nature. The interaction between ‘I’ and the ‘Body’ is in the form of exchange of information. The diagram shows two categories of attributes of the Self, namely, the powers of the Self (सक्ती) and the corresponding Activities (क्रिया) as the manifest outcome of these powers.   POWER: This is the basic capacity in the Self “I”. This includes  Desire (इच्छा)  Thought (विचार)  Expectation (Asa/Asha)   ACTIVITIES: These are the outcomes of the power of Self. They are Imaging (Chitrana/Chitran) Analyzing (विशलेशन)  Selecting / Tasting (निवडा /Asvadana)</vt:lpstr>
      <vt:lpstr>PowerPoint Presentation</vt:lpstr>
      <vt:lpstr>Home Assignment</vt:lpstr>
      <vt:lpstr>Needs of self and the needs of body     needs of self and the needs of body     needs of self and the needs of body </vt:lpstr>
      <vt:lpstr>Human being is more than just the body    needs of self and the needs of body     needs of self and the needs of body </vt:lpstr>
      <vt:lpstr>Understanding the Body as an instrument of ‘I’    needs of self and the needs of body     needs of self and the needs of body </vt:lpstr>
      <vt:lpstr>Understanding the harmony of I with the Body: programs to ensure Sanyam and Health    needs of self and the needs of body     needs of self and the needs of body </vt:lpstr>
      <vt:lpstr>Understanding the harmony of I with the Body: programs to ensure Sanyam and Health    needs of self and the needs of body     needs of self and the needs of body </vt:lpstr>
      <vt:lpstr>Human body is a self organized unit  needs of self and the needs of body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78</cp:revision>
  <dcterms:created xsi:type="dcterms:W3CDTF">2023-09-01T01:40:51Z</dcterms:created>
  <dcterms:modified xsi:type="dcterms:W3CDTF">2023-10-07T06:21:11Z</dcterms:modified>
</cp:coreProperties>
</file>